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ppt/changesInfos/changesInfo1.xml" ContentType="application/vnd.ms-powerpoint.changesinfo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9" r:id="rId1"/>
  </p:sldMasterIdLst>
  <p:notesMasterIdLst>
    <p:notesMasterId r:id="rId16"/>
  </p:notesMasterIdLst>
  <p:sldIdLst>
    <p:sldId id="256" r:id="rId2"/>
    <p:sldId id="597" r:id="rId3"/>
    <p:sldId id="309" r:id="rId4"/>
    <p:sldId id="657" r:id="rId5"/>
    <p:sldId id="658" r:id="rId6"/>
    <p:sldId id="661" r:id="rId7"/>
    <p:sldId id="669" r:id="rId8"/>
    <p:sldId id="670" r:id="rId9"/>
    <p:sldId id="662" r:id="rId10"/>
    <p:sldId id="671" r:id="rId11"/>
    <p:sldId id="672" r:id="rId12"/>
    <p:sldId id="673" r:id="rId13"/>
    <p:sldId id="667" r:id="rId14"/>
    <p:sldId id="431" r:id="rId15"/>
  </p:sldIdLst>
  <p:sldSz cx="12192000" cy="6858000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7B403"/>
    <a:srgbClr val="515151"/>
    <a:srgbClr val="3D87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809" autoAdjust="0"/>
    <p:restoredTop sz="90323" autoAdjust="0"/>
  </p:normalViewPr>
  <p:slideViewPr>
    <p:cSldViewPr>
      <p:cViewPr varScale="1">
        <p:scale>
          <a:sx n="83" d="100"/>
          <a:sy n="83" d="100"/>
        </p:scale>
        <p:origin x="437" y="67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508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ustomXml" Target="../customXml/item2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ustomXml" Target="../customXml/item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emma Pettman" userId="96519233-b74e-4269-bb66-00949c0bce76" providerId="ADAL" clId="{4CC80A9F-73F5-4E3A-AC81-36C604B3A8C3}"/>
    <pc:docChg chg="delSld modSld">
      <pc:chgData name="Gemma Pettman" userId="96519233-b74e-4269-bb66-00949c0bce76" providerId="ADAL" clId="{4CC80A9F-73F5-4E3A-AC81-36C604B3A8C3}" dt="2022-10-10T12:33:05.717" v="125" actId="20577"/>
      <pc:docMkLst>
        <pc:docMk/>
      </pc:docMkLst>
      <pc:sldChg chg="modSp mod">
        <pc:chgData name="Gemma Pettman" userId="96519233-b74e-4269-bb66-00949c0bce76" providerId="ADAL" clId="{4CC80A9F-73F5-4E3A-AC81-36C604B3A8C3}" dt="2022-10-10T12:32:02.509" v="104" actId="114"/>
        <pc:sldMkLst>
          <pc:docMk/>
          <pc:sldMk cId="2658608592" sldId="458"/>
        </pc:sldMkLst>
        <pc:spChg chg="mod">
          <ac:chgData name="Gemma Pettman" userId="96519233-b74e-4269-bb66-00949c0bce76" providerId="ADAL" clId="{4CC80A9F-73F5-4E3A-AC81-36C604B3A8C3}" dt="2022-10-10T12:32:02.509" v="104" actId="114"/>
          <ac:spMkLst>
            <pc:docMk/>
            <pc:sldMk cId="2658608592" sldId="458"/>
            <ac:spMk id="14" creationId="{00000000-0000-0000-0000-000000000000}"/>
          </ac:spMkLst>
        </pc:spChg>
      </pc:sldChg>
      <pc:sldChg chg="del">
        <pc:chgData name="Gemma Pettman" userId="96519233-b74e-4269-bb66-00949c0bce76" providerId="ADAL" clId="{4CC80A9F-73F5-4E3A-AC81-36C604B3A8C3}" dt="2022-10-10T12:31:39.161" v="3" actId="47"/>
        <pc:sldMkLst>
          <pc:docMk/>
          <pc:sldMk cId="1450929362" sldId="459"/>
        </pc:sldMkLst>
      </pc:sldChg>
      <pc:sldChg chg="modSp mod">
        <pc:chgData name="Gemma Pettman" userId="96519233-b74e-4269-bb66-00949c0bce76" providerId="ADAL" clId="{4CC80A9F-73F5-4E3A-AC81-36C604B3A8C3}" dt="2022-10-10T12:33:05.717" v="125" actId="20577"/>
        <pc:sldMkLst>
          <pc:docMk/>
          <pc:sldMk cId="0" sldId="461"/>
        </pc:sldMkLst>
        <pc:spChg chg="mod">
          <ac:chgData name="Gemma Pettman" userId="96519233-b74e-4269-bb66-00949c0bce76" providerId="ADAL" clId="{4CC80A9F-73F5-4E3A-AC81-36C604B3A8C3}" dt="2022-10-10T12:33:05.717" v="125" actId="20577"/>
          <ac:spMkLst>
            <pc:docMk/>
            <pc:sldMk cId="0" sldId="461"/>
            <ac:spMk id="14" creationId="{00000000-0000-0000-0000-000000000000}"/>
          </ac:spMkLst>
        </pc:spChg>
      </pc:sldChg>
      <pc:sldChg chg="modSp mod">
        <pc:chgData name="Gemma Pettman" userId="96519233-b74e-4269-bb66-00949c0bce76" providerId="ADAL" clId="{4CC80A9F-73F5-4E3A-AC81-36C604B3A8C3}" dt="2022-10-10T12:32:14.889" v="120" actId="20577"/>
        <pc:sldMkLst>
          <pc:docMk/>
          <pc:sldMk cId="0" sldId="603"/>
        </pc:sldMkLst>
        <pc:spChg chg="mod">
          <ac:chgData name="Gemma Pettman" userId="96519233-b74e-4269-bb66-00949c0bce76" providerId="ADAL" clId="{4CC80A9F-73F5-4E3A-AC81-36C604B3A8C3}" dt="2022-10-10T12:32:14.889" v="120" actId="20577"/>
          <ac:spMkLst>
            <pc:docMk/>
            <pc:sldMk cId="0" sldId="603"/>
            <ac:spMk id="14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numCol="1" rtlCol="0"/>
          <a:lstStyle>
            <a:lvl1pPr algn="l">
              <a:defRPr sz="1300"/>
            </a:lvl1pPr>
          </a:lstStyle>
          <a:p>
            <a:endParaRPr lang="en-GB" alt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numCol="1" rtlCol="0"/>
          <a:lstStyle>
            <a:lvl1pPr algn="r">
              <a:defRPr sz="1300"/>
            </a:lvl1pPr>
          </a:lstStyle>
          <a:p>
            <a:fld id="{2B8D715B-22D3-4A0D-91AE-6622DD7102E8}" type="datetimeFigureOut">
              <a:rPr lang="en-GB" altLang="en-GB" smtClean="0"/>
              <a:pPr/>
              <a:t>25/04/2023</a:t>
            </a:fld>
            <a:endParaRPr lang="en-GB" alt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57200" y="720725"/>
            <a:ext cx="64008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numCol="1" rtlCol="0" anchor="ctr"/>
          <a:lstStyle/>
          <a:p>
            <a:endParaRPr lang="en-GB" alt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numCol="1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alt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numCol="1" rtlCol="0" anchor="b"/>
          <a:lstStyle>
            <a:lvl1pPr algn="l">
              <a:defRPr sz="1300"/>
            </a:lvl1pPr>
          </a:lstStyle>
          <a:p>
            <a:endParaRPr lang="en-GB" alt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numCol="1" rtlCol="0" anchor="b"/>
          <a:lstStyle>
            <a:lvl1pPr algn="r">
              <a:defRPr sz="1300"/>
            </a:lvl1pPr>
          </a:lstStyle>
          <a:p>
            <a:fld id="{5B21C56C-8FE3-4794-84F7-47DEB4DC5596}" type="slidenum">
              <a:rPr lang="en-GB" altLang="en-GB" smtClean="0"/>
              <a:pPr/>
              <a:t>‹#›</a:t>
            </a:fld>
            <a:endParaRPr lang="en-GB" alt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12201452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numCol="1"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914400" y="1752602"/>
            <a:ext cx="10363200" cy="1829761"/>
          </a:xfrm>
        </p:spPr>
        <p:txBody>
          <a:bodyPr vert="horz" numCol="1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914400" y="3611607"/>
            <a:ext cx="10363200" cy="1199704"/>
          </a:xfrm>
        </p:spPr>
        <p:txBody>
          <a:bodyPr lIns="45720" rIns="45720" numCol="1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-5019" y="4953000"/>
            <a:ext cx="12197020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anchor="t" compatLnSpc="1"/>
            <a:lstStyle/>
            <a:p>
              <a:endParaRPr kumimoji="0" lang="en-US" sz="1800" dirty="0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anchor="t" compatLnSpc="1"/>
            <a:lstStyle/>
            <a:p>
              <a:endParaRPr kumimoji="0" lang="en-US" sz="1800" dirty="0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email">
                <a:alphaModFix amt="50000"/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ctr" compatLnSpc="1"/>
            <a:lstStyle/>
            <a:p>
              <a:pPr algn="ctr" eaLnBrk="1" latinLnBrk="0" hangingPunct="1"/>
              <a:endParaRPr kumimoji="0" lang="en-US" sz="1800" dirty="0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8F5E7FA-7826-4D2F-99CA-3D3C8FA4C663}" type="datetimeFigureOut">
              <a:rPr lang="en-GB" altLang="en-GB" smtClean="0"/>
              <a:pPr/>
              <a:t>25/04/2023</a:t>
            </a:fld>
            <a:endParaRPr lang="en-GB" altLang="en-GB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GB" altLang="en-GB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A96665B-3CEC-486D-AD3A-78D82AF99ACB}" type="slidenum">
              <a:rPr lang="en-GB" altLang="en-GB" smtClean="0"/>
              <a:pPr/>
              <a:t>‹#›</a:t>
            </a:fld>
            <a:endParaRPr lang="en-GB" altLang="en-GB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481330"/>
            <a:ext cx="10972800" cy="4386071"/>
          </a:xfrm>
        </p:spPr>
        <p:txBody>
          <a:bodyPr vert="eaVert" numCol="1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78F5E7FA-7826-4D2F-99CA-3D3C8FA4C663}" type="datetimeFigureOut">
              <a:rPr lang="en-GB" altLang="en-GB" smtClean="0"/>
              <a:pPr/>
              <a:t>25/04/2023</a:t>
            </a:fld>
            <a:endParaRPr lang="en-GB" alt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n-GB" alt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8A96665B-3CEC-486D-AD3A-78D82AF99ACB}" type="slidenum">
              <a:rPr lang="en-GB" altLang="en-GB" smtClean="0"/>
              <a:pPr/>
              <a:t>‹#›</a:t>
            </a:fld>
            <a:endParaRPr lang="en-GB" alt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25351" y="274641"/>
            <a:ext cx="2369960" cy="5592761"/>
          </a:xfrm>
        </p:spPr>
        <p:txBody>
          <a:bodyPr vert="eaVert" numCol="1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432800" cy="5592760"/>
          </a:xfrm>
        </p:spPr>
        <p:txBody>
          <a:bodyPr vert="eaVert" numCol="1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78F5E7FA-7826-4D2F-99CA-3D3C8FA4C663}" type="datetimeFigureOut">
              <a:rPr lang="en-GB" altLang="en-GB" smtClean="0"/>
              <a:pPr/>
              <a:t>25/04/2023</a:t>
            </a:fld>
            <a:endParaRPr lang="en-GB" alt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n-GB" alt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8A96665B-3CEC-486D-AD3A-78D82AF99ACB}" type="slidenum">
              <a:rPr lang="en-GB" altLang="en-GB" smtClean="0"/>
              <a:pPr/>
              <a:t>‹#›</a:t>
            </a:fld>
            <a:endParaRPr lang="en-GB" alt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1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78F5E7FA-7826-4D2F-99CA-3D3C8FA4C663}" type="datetimeFigureOut">
              <a:rPr lang="en-GB" altLang="en-GB" smtClean="0"/>
              <a:pPr/>
              <a:t>25/04/2023</a:t>
            </a:fld>
            <a:endParaRPr lang="en-GB" alt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n-GB" alt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8A96665B-3CEC-486D-AD3A-78D82AF99ACB}" type="slidenum">
              <a:rPr lang="en-GB" altLang="en-GB" smtClean="0"/>
              <a:pPr/>
              <a:t>‹#›</a:t>
            </a:fld>
            <a:endParaRPr lang="en-GB" altLang="en-GB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numCol="1"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168" y="1059712"/>
            <a:ext cx="10363200" cy="1828800"/>
          </a:xfrm>
        </p:spPr>
        <p:txBody>
          <a:bodyPr vert="horz" numCol="1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30284" y="2931712"/>
            <a:ext cx="6096000" cy="1454888"/>
          </a:xfrm>
        </p:spPr>
        <p:txBody>
          <a:bodyPr lIns="91440" rIns="91440" numCol="1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78F5E7FA-7826-4D2F-99CA-3D3C8FA4C663}" type="datetimeFigureOut">
              <a:rPr lang="en-GB" altLang="en-GB" smtClean="0"/>
              <a:pPr/>
              <a:t>25/04/2023</a:t>
            </a:fld>
            <a:endParaRPr lang="en-GB" alt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n-GB" alt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8A96665B-3CEC-486D-AD3A-78D82AF99ACB}" type="slidenum">
              <a:rPr lang="en-GB" altLang="en-GB" smtClean="0"/>
              <a:pPr/>
              <a:t>‹#›</a:t>
            </a:fld>
            <a:endParaRPr lang="en-GB" altLang="en-GB" dirty="0"/>
          </a:p>
        </p:txBody>
      </p:sp>
      <p:sp>
        <p:nvSpPr>
          <p:cNvPr id="7" name="Chevron 6"/>
          <p:cNvSpPr/>
          <p:nvPr/>
        </p:nvSpPr>
        <p:spPr>
          <a:xfrm>
            <a:off x="4848907" y="3005472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numCol="1" anchor="ctr"/>
          <a:lstStyle/>
          <a:p>
            <a:pPr algn="l" eaLnBrk="1" latinLnBrk="0" hangingPunct="1"/>
            <a:endParaRPr kumimoji="0" lang="en-US" sz="1800" dirty="0"/>
          </a:p>
        </p:txBody>
      </p:sp>
      <p:sp>
        <p:nvSpPr>
          <p:cNvPr id="8" name="Chevron 7"/>
          <p:cNvSpPr/>
          <p:nvPr/>
        </p:nvSpPr>
        <p:spPr>
          <a:xfrm>
            <a:off x="4600352" y="3005472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numCol="1" anchor="ctr"/>
          <a:lstStyle/>
          <a:p>
            <a:pPr algn="l" eaLnBrk="1" latinLnBrk="0" hangingPunct="1"/>
            <a:endParaRPr kumimoji="0" lang="en-US" sz="1800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481329"/>
            <a:ext cx="5384800" cy="4525963"/>
          </a:xfrm>
        </p:spPr>
        <p:txBody>
          <a:bodyPr numCol="1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481329"/>
            <a:ext cx="5384800" cy="4525963"/>
          </a:xfrm>
        </p:spPr>
        <p:txBody>
          <a:bodyPr numCol="1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78F5E7FA-7826-4D2F-99CA-3D3C8FA4C663}" type="datetimeFigureOut">
              <a:rPr lang="en-GB" altLang="en-GB" smtClean="0"/>
              <a:pPr/>
              <a:t>25/04/2023</a:t>
            </a:fld>
            <a:endParaRPr lang="en-GB" alt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n-GB" alt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8A96665B-3CEC-486D-AD3A-78D82AF99ACB}" type="slidenum">
              <a:rPr lang="en-GB" altLang="en-GB" smtClean="0"/>
              <a:pPr/>
              <a:t>‹#›</a:t>
            </a:fld>
            <a:endParaRPr lang="en-GB" altLang="en-GB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numCol="1"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 numCol="1" anchor="ctr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5410200"/>
            <a:ext cx="5386917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numCol="1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9" y="5410200"/>
            <a:ext cx="5389033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numCol="1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1444295"/>
            <a:ext cx="5386917" cy="3941763"/>
          </a:xfrm>
          <a:ln>
            <a:noFill/>
            <a:prstDash val="sysDash"/>
            <a:miter lim="800000"/>
          </a:ln>
        </p:spPr>
        <p:txBody>
          <a:bodyPr numCol="1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1444295"/>
            <a:ext cx="5389033" cy="3941763"/>
          </a:xfrm>
          <a:ln>
            <a:noFill/>
            <a:prstDash val="sysDash"/>
            <a:miter lim="800000"/>
          </a:ln>
        </p:spPr>
        <p:txBody>
          <a:bodyPr numCol="1"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78F5E7FA-7826-4D2F-99CA-3D3C8FA4C663}" type="datetimeFigureOut">
              <a:rPr lang="en-GB" altLang="en-GB" smtClean="0"/>
              <a:pPr/>
              <a:t>25/04/2023</a:t>
            </a:fld>
            <a:endParaRPr lang="en-GB" alt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n-GB" alt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8A96665B-3CEC-486D-AD3A-78D82AF99ACB}" type="slidenum">
              <a:rPr lang="en-GB" altLang="en-GB" smtClean="0"/>
              <a:pPr/>
              <a:t>‹#›</a:t>
            </a:fld>
            <a:endParaRPr lang="en-GB" altLang="en-GB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78F5E7FA-7826-4D2F-99CA-3D3C8FA4C663}" type="datetimeFigureOut">
              <a:rPr lang="en-GB" altLang="en-GB" smtClean="0"/>
              <a:pPr/>
              <a:t>25/04/2023</a:t>
            </a:fld>
            <a:endParaRPr lang="en-GB" alt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n-GB" alt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8A96665B-3CEC-486D-AD3A-78D82AF99ACB}" type="slidenum">
              <a:rPr lang="en-GB" altLang="en-GB" smtClean="0"/>
              <a:pPr/>
              <a:t>‹#›</a:t>
            </a:fld>
            <a:endParaRPr lang="en-GB" altLang="en-GB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numCol="1"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78F5E7FA-7826-4D2F-99CA-3D3C8FA4C663}" type="datetimeFigureOut">
              <a:rPr lang="en-GB" altLang="en-GB" smtClean="0"/>
              <a:pPr/>
              <a:t>25/04/2023</a:t>
            </a:fld>
            <a:endParaRPr lang="en-GB" alt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n-GB" alt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8A96665B-3CEC-486D-AD3A-78D82AF99ACB}" type="slidenum">
              <a:rPr lang="en-GB" altLang="en-GB" smtClean="0"/>
              <a:pPr/>
              <a:t>‹#›</a:t>
            </a:fld>
            <a:endParaRPr lang="en-GB" alt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876800"/>
            <a:ext cx="9975701" cy="457200"/>
          </a:xfrm>
        </p:spPr>
        <p:txBody>
          <a:bodyPr vert="horz" numCol="1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892800" y="5355102"/>
            <a:ext cx="5299456" cy="914400"/>
          </a:xfrm>
        </p:spPr>
        <p:txBody>
          <a:bodyPr numCol="1"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219200" y="274320"/>
            <a:ext cx="9973056" cy="4572000"/>
          </a:xfrm>
        </p:spPr>
        <p:txBody>
          <a:bodyPr numCol="1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969376" y="6407944"/>
            <a:ext cx="2560320" cy="365760"/>
          </a:xfrm>
        </p:spPr>
        <p:txBody>
          <a:bodyPr numCol="1"/>
          <a:lstStyle/>
          <a:p>
            <a:fld id="{78F5E7FA-7826-4D2F-99CA-3D3C8FA4C663}" type="datetimeFigureOut">
              <a:rPr lang="en-GB" altLang="en-GB" smtClean="0"/>
              <a:pPr/>
              <a:t>25/04/2023</a:t>
            </a:fld>
            <a:endParaRPr lang="en-GB" alt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n-GB" alt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8A96665B-3CEC-486D-AD3A-78D82AF99ACB}" type="slidenum">
              <a:rPr lang="en-GB" altLang="en-GB" smtClean="0"/>
              <a:pPr/>
              <a:t>‹#›</a:t>
            </a:fld>
            <a:endParaRPr lang="en-GB" altLang="en-GB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1643" y="5443402"/>
            <a:ext cx="9550400" cy="648232"/>
          </a:xfrm>
          <a:noFill/>
        </p:spPr>
        <p:txBody>
          <a:bodyPr lIns="91440" tIns="0" rIns="91440" numCol="1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4800" y="189968"/>
            <a:ext cx="115824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 numCol="1"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dirty="0"/>
              <a:t>Click icon to add picture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8F5E7FA-7826-4D2F-99CA-3D3C8FA4C663}" type="datetimeFigureOut">
              <a:rPr lang="en-GB" altLang="en-GB" smtClean="0"/>
              <a:pPr/>
              <a:t>25/04/2023</a:t>
            </a:fld>
            <a:endParaRPr lang="en-GB" alt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40097" y="6407945"/>
            <a:ext cx="3134241" cy="365125"/>
          </a:xfrm>
        </p:spPr>
        <p:txBody>
          <a:bodyPr numCol="1"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GB" alt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A96665B-3CEC-486D-AD3A-78D82AF99ACB}" type="slidenum">
              <a:rPr lang="en-GB" altLang="en-GB" smtClean="0"/>
              <a:pPr/>
              <a:t>‹#›</a:t>
            </a:fld>
            <a:endParaRPr lang="en-GB" alt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865122"/>
            <a:ext cx="10767243" cy="562672"/>
          </a:xfrm>
          <a:noFill/>
        </p:spPr>
        <p:txBody>
          <a:bodyPr numCol="1"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Freeform 7"/>
          <p:cNvSpPr>
            <a:spLocks/>
          </p:cNvSpPr>
          <p:nvPr/>
        </p:nvSpPr>
        <p:spPr>
          <a:xfrm>
            <a:off x="665697" y="5944936"/>
            <a:ext cx="6587499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 compatLnSpc="1"/>
          <a:lstStyle/>
          <a:p>
            <a:endParaRPr kumimoji="0" lang="en-US" sz="1800" dirty="0"/>
          </a:p>
        </p:txBody>
      </p:sp>
      <p:sp>
        <p:nvSpPr>
          <p:cNvPr id="9" name="Freeform 8"/>
          <p:cNvSpPr>
            <a:spLocks/>
          </p:cNvSpPr>
          <p:nvPr/>
        </p:nvSpPr>
        <p:spPr>
          <a:xfrm>
            <a:off x="647623" y="5939011"/>
            <a:ext cx="492060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 compatLnSpc="1"/>
          <a:lstStyle/>
          <a:p>
            <a:endParaRPr kumimoji="0" lang="en-US" sz="1800" dirty="0"/>
          </a:p>
        </p:txBody>
      </p:sp>
      <p:sp>
        <p:nvSpPr>
          <p:cNvPr id="10" name="Right Triangle 9"/>
          <p:cNvSpPr>
            <a:spLocks/>
          </p:cNvSpPr>
          <p:nvPr/>
        </p:nvSpPr>
        <p:spPr>
          <a:xfrm>
            <a:off x="-8056" y="5791253"/>
            <a:ext cx="4536419" cy="1080868"/>
          </a:xfrm>
          <a:prstGeom prst="rtTriangle">
            <a:avLst/>
          </a:prstGeom>
          <a:blipFill>
            <a:blip r:embed="rId2" cstate="email">
              <a:alphaModFix amt="50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compatLnSpc="1"/>
          <a:lstStyle/>
          <a:p>
            <a:pPr algn="ctr" eaLnBrk="1" latinLnBrk="0" hangingPunct="1"/>
            <a:endParaRPr kumimoji="0" lang="en-US" sz="1800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11552149" y="4988440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numCol="1" anchor="ctr"/>
          <a:lstStyle/>
          <a:p>
            <a:pPr algn="l" eaLnBrk="1" latinLnBrk="0" hangingPunct="1"/>
            <a:endParaRPr kumimoji="0" lang="en-US" sz="1800" dirty="0"/>
          </a:p>
        </p:txBody>
      </p:sp>
      <p:sp>
        <p:nvSpPr>
          <p:cNvPr id="13" name="Chevron 12"/>
          <p:cNvSpPr/>
          <p:nvPr/>
        </p:nvSpPr>
        <p:spPr>
          <a:xfrm>
            <a:off x="11303595" y="4988440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numCol="1" anchor="ctr"/>
          <a:lstStyle/>
          <a:p>
            <a:pPr algn="l" eaLnBrk="1" latinLnBrk="0" hangingPunct="1"/>
            <a:endParaRPr kumimoji="0" lang="en-US" sz="1800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>
          <a:xfrm>
            <a:off x="665697" y="5944936"/>
            <a:ext cx="6587499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 compatLnSpc="1"/>
          <a:lstStyle/>
          <a:p>
            <a:endParaRPr kumimoji="0" lang="en-US" sz="1800" dirty="0"/>
          </a:p>
        </p:txBody>
      </p:sp>
      <p:sp>
        <p:nvSpPr>
          <p:cNvPr id="12" name="Freeform 11"/>
          <p:cNvSpPr>
            <a:spLocks/>
          </p:cNvSpPr>
          <p:nvPr/>
        </p:nvSpPr>
        <p:spPr>
          <a:xfrm>
            <a:off x="647623" y="5939011"/>
            <a:ext cx="492060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 compatLnSpc="1"/>
          <a:lstStyle/>
          <a:p>
            <a:endParaRPr kumimoji="0" lang="en-US" sz="1800" dirty="0"/>
          </a:p>
        </p:txBody>
      </p:sp>
      <p:sp>
        <p:nvSpPr>
          <p:cNvPr id="14" name="Right Triangle 13"/>
          <p:cNvSpPr>
            <a:spLocks/>
          </p:cNvSpPr>
          <p:nvPr/>
        </p:nvSpPr>
        <p:spPr>
          <a:xfrm>
            <a:off x="-8056" y="5791253"/>
            <a:ext cx="4536419" cy="1080868"/>
          </a:xfrm>
          <a:prstGeom prst="rtTriangle">
            <a:avLst/>
          </a:prstGeom>
          <a:blipFill>
            <a:blip r:embed="rId13" cstate="email">
              <a:alphaModFix amt="50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compatLnSpc="1"/>
          <a:lstStyle/>
          <a:p>
            <a:pPr algn="ctr" eaLnBrk="1" latinLnBrk="0" hangingPunct="1"/>
            <a:endParaRPr kumimoji="0" lang="en-US" sz="1800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numCol="1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09600" y="1481329"/>
            <a:ext cx="10972800" cy="4525963"/>
          </a:xfrm>
          <a:prstGeom prst="rect">
            <a:avLst/>
          </a:prstGeom>
        </p:spPr>
        <p:txBody>
          <a:bodyPr vert="horz" numCol="1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8969376" y="6407944"/>
            <a:ext cx="2560320" cy="365760"/>
          </a:xfrm>
          <a:prstGeom prst="rect">
            <a:avLst/>
          </a:prstGeom>
        </p:spPr>
        <p:txBody>
          <a:bodyPr vert="horz" numCol="1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8F5E7FA-7826-4D2F-99CA-3D3C8FA4C663}" type="datetimeFigureOut">
              <a:rPr lang="en-GB" altLang="en-GB" smtClean="0"/>
              <a:pPr/>
              <a:t>25/04/2023</a:t>
            </a:fld>
            <a:endParaRPr lang="en-GB" altLang="en-GB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5840097" y="6407945"/>
            <a:ext cx="3134241" cy="365125"/>
          </a:xfrm>
          <a:prstGeom prst="rect">
            <a:avLst/>
          </a:prstGeom>
        </p:spPr>
        <p:txBody>
          <a:bodyPr vert="horz" numCol="1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GB" altLang="en-GB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1529696" y="6407945"/>
            <a:ext cx="487680" cy="365125"/>
          </a:xfrm>
          <a:prstGeom prst="rect">
            <a:avLst/>
          </a:prstGeom>
        </p:spPr>
        <p:txBody>
          <a:bodyPr vert="horz" numCol="1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8A96665B-3CEC-486D-AD3A-78D82AF99ACB}" type="slidenum">
              <a:rPr lang="en-GB" altLang="en-GB" smtClean="0"/>
              <a:pPr/>
              <a:t>‹#›</a:t>
            </a:fld>
            <a:endParaRPr lang="en-GB" alt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7" Type="http://schemas.openxmlformats.org/officeDocument/2006/relationships/image" Target="../media/image9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hyperlink" Target="https://www.henrysmithcharity.org.uk/explore-our-grants-and-apply/improving-lives-grants-programme/improving-lives-grants-programme-overview/" TargetMode="Externa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13" Type="http://schemas.openxmlformats.org/officeDocument/2006/relationships/image" Target="../media/image9.png"/><Relationship Id="rId3" Type="http://schemas.openxmlformats.org/officeDocument/2006/relationships/hyperlink" Target="https://www.asdafoundation.org/foundation-grants" TargetMode="External"/><Relationship Id="rId7" Type="http://schemas.openxmlformats.org/officeDocument/2006/relationships/image" Target="../media/image19.png"/><Relationship Id="rId12" Type="http://schemas.openxmlformats.org/officeDocument/2006/relationships/image" Target="../media/image23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ukyouth.org/ukyouthfundpears/" TargetMode="External"/><Relationship Id="rId11" Type="http://schemas.openxmlformats.org/officeDocument/2006/relationships/image" Target="../media/image22.png"/><Relationship Id="rId5" Type="http://schemas.openxmlformats.org/officeDocument/2006/relationships/image" Target="../media/image18.png"/><Relationship Id="rId10" Type="http://schemas.openxmlformats.org/officeDocument/2006/relationships/image" Target="../media/image21.png"/><Relationship Id="rId4" Type="http://schemas.openxmlformats.org/officeDocument/2006/relationships/image" Target="../media/image17.png"/><Relationship Id="rId9" Type="http://schemas.openxmlformats.org/officeDocument/2006/relationships/hyperlink" Target="https://www.ubele.org/our-work/the-phoenix-way" TargetMode="Externa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hyperlink" Target="https://www.charityexcellence.co.uk/Home/BlogDetail?Link=Cost-Of_Living_Grant_Funding" TargetMode="External"/><Relationship Id="rId7" Type="http://schemas.openxmlformats.org/officeDocument/2006/relationships/hyperlink" Target="https://www.limegreenconsulting.co.uk/blog/how-charities-and-social-enterprises-can-respond-to-the-cost-of-living-and-energy-crisis" TargetMode="Externa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thinknpc.org/blog/how-to-talk-to-funders-about-the-cost-of-living-crisis/" TargetMode="External"/><Relationship Id="rId5" Type="http://schemas.openxmlformats.org/officeDocument/2006/relationships/hyperlink" Target="https://cfg.org.ukknowledge-hub/cost_of_living_hub_resources" TargetMode="External"/><Relationship Id="rId4" Type="http://schemas.openxmlformats.org/officeDocument/2006/relationships/hyperlink" Target="https://www.grantsonline.org.uk/cost-of-living-grants.html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imegreenconsulting.co.uk/charity-consultancy-services.html" TargetMode="Externa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24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robonoeconomics.com/news/rising-inflation-what-do-charities-need-to-know" TargetMode="Externa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43206" y="1628800"/>
            <a:ext cx="7841226" cy="1926785"/>
          </a:xfrm>
        </p:spPr>
        <p:txBody>
          <a:bodyPr>
            <a:normAutofit fontScale="90000"/>
          </a:bodyPr>
          <a:lstStyle/>
          <a:p>
            <a:pPr algn="ctr">
              <a:spcBef>
                <a:spcPts val="0"/>
              </a:spcBef>
            </a:pPr>
            <a:r>
              <a:rPr lang="en-US" sz="3100" dirty="0">
                <a:latin typeface="Droid Sans" pitchFamily="34" charset="0"/>
                <a:ea typeface="Droid Sans" pitchFamily="34" charset="0"/>
                <a:cs typeface="Droid Sans" pitchFamily="34" charset="0"/>
              </a:rPr>
              <a:t>Small Charity Friendly Conference:</a:t>
            </a:r>
            <a:br>
              <a:rPr lang="en-US" sz="3100" dirty="0">
                <a:latin typeface="Droid Sans" pitchFamily="34" charset="0"/>
                <a:ea typeface="Droid Sans" pitchFamily="34" charset="0"/>
                <a:cs typeface="Droid Sans" pitchFamily="34" charset="0"/>
              </a:rPr>
            </a:br>
            <a:r>
              <a:rPr lang="en-US" sz="3100" dirty="0">
                <a:latin typeface="Droid Sans" pitchFamily="34" charset="0"/>
                <a:ea typeface="Droid Sans" pitchFamily="34" charset="0"/>
                <a:cs typeface="Droid Sans" pitchFamily="34" charset="0"/>
              </a:rPr>
              <a:t>Navigating the cost-of-living crisis with funder support</a:t>
            </a:r>
            <a:br>
              <a:rPr lang="en-GB" sz="3600" dirty="0">
                <a:latin typeface="Droid Sans" pitchFamily="34" charset="0"/>
                <a:ea typeface="Droid Sans" pitchFamily="34" charset="0"/>
                <a:cs typeface="Droid Sans" pitchFamily="34" charset="0"/>
              </a:rPr>
            </a:br>
            <a:br>
              <a:rPr lang="en-GB" sz="1300" dirty="0">
                <a:latin typeface="Droid Sans" pitchFamily="34" charset="0"/>
                <a:ea typeface="Droid Sans" pitchFamily="34" charset="0"/>
                <a:cs typeface="Droid Sans" pitchFamily="34" charset="0"/>
              </a:rPr>
            </a:br>
            <a:r>
              <a:rPr lang="en-GB" sz="2200" dirty="0">
                <a:latin typeface="Droid Sans" pitchFamily="34" charset="0"/>
                <a:ea typeface="Droid Sans" pitchFamily="34" charset="0"/>
                <a:cs typeface="Droid Sans" pitchFamily="34" charset="0"/>
              </a:rPr>
              <a:t>25 April 2023</a:t>
            </a:r>
          </a:p>
        </p:txBody>
      </p:sp>
      <p:pic>
        <p:nvPicPr>
          <p:cNvPr id="4" name="Picture 3" descr="C:\Users\Mike\Google Drive\Work\Solo consultancy\Planning work\Website\Core visual elements\Lime Green Consulting final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38678" y="500043"/>
            <a:ext cx="2618072" cy="9529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itle 1"/>
          <p:cNvSpPr txBox="1">
            <a:spLocks/>
          </p:cNvSpPr>
          <p:nvPr/>
        </p:nvSpPr>
        <p:spPr>
          <a:xfrm>
            <a:off x="2979706" y="4134198"/>
            <a:ext cx="2108182" cy="382777"/>
          </a:xfrm>
          <a:prstGeom prst="rect">
            <a:avLst/>
          </a:prstGeom>
        </p:spPr>
        <p:txBody>
          <a:bodyPr vert="horz" anchor="b">
            <a:normAutofit fontScale="975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>
              <a:spcBef>
                <a:spcPct val="0"/>
              </a:spcBef>
              <a:defRPr/>
            </a:pPr>
            <a:r>
              <a:rPr lang="en-GB" sz="16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Droid Sans" pitchFamily="34" charset="0"/>
                <a:ea typeface="Droid Sans" pitchFamily="34" charset="0"/>
                <a:cs typeface="Droid Sans" pitchFamily="34" charset="0"/>
              </a:rPr>
              <a:t>@LimeGreenConslt</a:t>
            </a:r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55685" y="4077072"/>
            <a:ext cx="548468" cy="50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FEFD716C-507C-C5B1-74BE-2A9D8ECB6179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1269" y="3717032"/>
            <a:ext cx="1189462" cy="1188000"/>
          </a:xfrm>
          <a:prstGeom prst="rect">
            <a:avLst/>
          </a:prstGeom>
        </p:spPr>
      </p:pic>
      <p:pic>
        <p:nvPicPr>
          <p:cNvPr id="6" name="Picture 5" descr="A black and white sign&#10;&#10;Description automatically generated with low confidence">
            <a:extLst>
              <a:ext uri="{FF2B5EF4-FFF2-40B4-BE49-F238E27FC236}">
                <a16:creationId xmlns:a16="http://schemas.microsoft.com/office/drawing/2014/main" id="{48A92BA2-1CC4-CAE9-3256-DA8ADC2E2411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4383" y="4112187"/>
            <a:ext cx="2039352" cy="3976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2307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:\Users\Mike\Google Drive\Work\Solo consultancy\Planning work\Website\Core visual elements\Lime Green Consulting final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2024034" y="500043"/>
            <a:ext cx="2094458" cy="762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2A359D32-13CC-97E9-B6A7-CDF685B7AB9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91944" y="1505921"/>
            <a:ext cx="3600400" cy="5098979"/>
          </a:xfrm>
          <a:prstGeom prst="rect">
            <a:avLst/>
          </a:prstGeom>
        </p:spPr>
      </p:pic>
      <p:sp>
        <p:nvSpPr>
          <p:cNvPr id="3" name="Content Placeholder 1">
            <a:extLst>
              <a:ext uri="{FF2B5EF4-FFF2-40B4-BE49-F238E27FC236}">
                <a16:creationId xmlns:a16="http://schemas.microsoft.com/office/drawing/2014/main" id="{CA0BACB9-98B3-AC5B-8744-6809B00DEAC0}"/>
              </a:ext>
            </a:extLst>
          </p:cNvPr>
          <p:cNvSpPr txBox="1">
            <a:spLocks/>
          </p:cNvSpPr>
          <p:nvPr/>
        </p:nvSpPr>
        <p:spPr>
          <a:xfrm>
            <a:off x="1991544" y="1484784"/>
            <a:ext cx="8352928" cy="3168352"/>
          </a:xfrm>
          <a:prstGeom prst="rect">
            <a:avLst/>
          </a:prstGeom>
        </p:spPr>
        <p:txBody>
          <a:bodyPr vert="horz" numCol="1">
            <a:noAutofit/>
          </a:bodyPr>
          <a:lstStyle/>
          <a:p>
            <a:pPr>
              <a:spcAft>
                <a:spcPts val="1200"/>
              </a:spcAft>
              <a:buClr>
                <a:schemeClr val="accent1"/>
              </a:buClr>
              <a:buSzPct val="68000"/>
              <a:defRPr/>
            </a:pPr>
            <a:r>
              <a:rPr lang="en-US" b="1" dirty="0">
                <a:solidFill>
                  <a:srgbClr val="47B403"/>
                </a:solidFill>
                <a:latin typeface="Droid Sans" pitchFamily="34" charset="0"/>
                <a:ea typeface="Droid Sans" pitchFamily="34" charset="0"/>
                <a:cs typeface="Droid Sans" pitchFamily="34" charset="0"/>
              </a:rPr>
              <a:t>How are funders responding?</a:t>
            </a:r>
          </a:p>
        </p:txBody>
      </p:sp>
      <p:pic>
        <p:nvPicPr>
          <p:cNvPr id="4" name="Picture 12">
            <a:hlinkClick r:id="rId4"/>
            <a:extLst>
              <a:ext uri="{FF2B5EF4-FFF2-40B4-BE49-F238E27FC236}">
                <a16:creationId xmlns:a16="http://schemas.microsoft.com/office/drawing/2014/main" id="{BDC9F90F-D784-DC8A-1A18-8F6D19717E8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135560" y="2283213"/>
            <a:ext cx="1332488" cy="79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>
            <a:hlinkClick r:id="rId4"/>
            <a:extLst>
              <a:ext uri="{FF2B5EF4-FFF2-40B4-BE49-F238E27FC236}">
                <a16:creationId xmlns:a16="http://schemas.microsoft.com/office/drawing/2014/main" id="{A008CFC2-B1FA-1330-EC8D-DA58E4D060E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135560" y="3284984"/>
            <a:ext cx="7830643" cy="2657846"/>
          </a:xfrm>
          <a:prstGeom prst="rect">
            <a:avLst/>
          </a:prstGeom>
        </p:spPr>
      </p:pic>
      <p:sp>
        <p:nvSpPr>
          <p:cNvPr id="9" name="Oval 8">
            <a:extLst>
              <a:ext uri="{FF2B5EF4-FFF2-40B4-BE49-F238E27FC236}">
                <a16:creationId xmlns:a16="http://schemas.microsoft.com/office/drawing/2014/main" id="{975FE67D-E65E-0349-1A75-5F84D74CBE32}"/>
              </a:ext>
            </a:extLst>
          </p:cNvPr>
          <p:cNvSpPr/>
          <p:nvPr/>
        </p:nvSpPr>
        <p:spPr>
          <a:xfrm>
            <a:off x="5231904" y="4055410"/>
            <a:ext cx="576064" cy="525718"/>
          </a:xfrm>
          <a:prstGeom prst="ellipse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" name="Title 2">
            <a:extLst>
              <a:ext uri="{FF2B5EF4-FFF2-40B4-BE49-F238E27FC236}">
                <a16:creationId xmlns:a16="http://schemas.microsoft.com/office/drawing/2014/main" id="{F7A51BFB-B8D0-FCDC-E8BD-91E46CD585AE}"/>
              </a:ext>
            </a:extLst>
          </p:cNvPr>
          <p:cNvSpPr txBox="1">
            <a:spLocks/>
          </p:cNvSpPr>
          <p:nvPr/>
        </p:nvSpPr>
        <p:spPr>
          <a:xfrm>
            <a:off x="4007768" y="274638"/>
            <a:ext cx="5328592" cy="1143000"/>
          </a:xfrm>
          <a:prstGeom prst="rect">
            <a:avLst/>
          </a:prstGeom>
          <a:noFill/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algn="ctr">
              <a:spcBef>
                <a:spcPct val="0"/>
              </a:spcBef>
              <a:defRPr/>
            </a:pPr>
            <a:r>
              <a:rPr lang="en-US" sz="2800" b="1" dirty="0">
                <a:solidFill>
                  <a:schemeClr val="tx2"/>
                </a:solidFill>
                <a:latin typeface="Droid Sans"/>
                <a:ea typeface="+mj-ea"/>
                <a:cs typeface="+mj-cs"/>
              </a:rPr>
              <a:t>Navigating </a:t>
            </a:r>
            <a:r>
              <a:rPr lang="en-GB" sz="2800" b="1" dirty="0">
                <a:solidFill>
                  <a:schemeClr val="tx2"/>
                </a:solidFill>
                <a:latin typeface="Droid Sans"/>
                <a:ea typeface="+mj-ea"/>
                <a:cs typeface="+mj-cs"/>
              </a:rPr>
              <a:t>the cost-of-living crisis with funder support</a:t>
            </a:r>
          </a:p>
        </p:txBody>
      </p:sp>
      <p:pic>
        <p:nvPicPr>
          <p:cNvPr id="10" name="Picture 9" descr="Logo&#10;&#10;Description automatically generated">
            <a:extLst>
              <a:ext uri="{FF2B5EF4-FFF2-40B4-BE49-F238E27FC236}">
                <a16:creationId xmlns:a16="http://schemas.microsoft.com/office/drawing/2014/main" id="{0F9C7474-1B45-DCCB-2651-D20C041DB15D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28169" y="500043"/>
            <a:ext cx="792975" cy="79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9817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:\Users\Mike\Google Drive\Work\Solo consultancy\Planning work\Website\Core visual elements\Lime Green Consulting final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2024034" y="500043"/>
            <a:ext cx="2094458" cy="762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Content Placeholder 1">
            <a:extLst>
              <a:ext uri="{FF2B5EF4-FFF2-40B4-BE49-F238E27FC236}">
                <a16:creationId xmlns:a16="http://schemas.microsoft.com/office/drawing/2014/main" id="{CA0BACB9-98B3-AC5B-8744-6809B00DEAC0}"/>
              </a:ext>
            </a:extLst>
          </p:cNvPr>
          <p:cNvSpPr txBox="1">
            <a:spLocks/>
          </p:cNvSpPr>
          <p:nvPr/>
        </p:nvSpPr>
        <p:spPr>
          <a:xfrm>
            <a:off x="1991544" y="1484784"/>
            <a:ext cx="8352928" cy="3168352"/>
          </a:xfrm>
          <a:prstGeom prst="rect">
            <a:avLst/>
          </a:prstGeom>
        </p:spPr>
        <p:txBody>
          <a:bodyPr vert="horz" numCol="1">
            <a:noAutofit/>
          </a:bodyPr>
          <a:lstStyle/>
          <a:p>
            <a:pPr>
              <a:spcAft>
                <a:spcPts val="1200"/>
              </a:spcAft>
              <a:buClr>
                <a:schemeClr val="accent1"/>
              </a:buClr>
              <a:buSzPct val="68000"/>
              <a:defRPr/>
            </a:pPr>
            <a:r>
              <a:rPr lang="en-US" b="1" dirty="0">
                <a:solidFill>
                  <a:srgbClr val="47B403"/>
                </a:solidFill>
                <a:latin typeface="Droid Sans" pitchFamily="34" charset="0"/>
                <a:ea typeface="Droid Sans" pitchFamily="34" charset="0"/>
                <a:cs typeface="Droid Sans" pitchFamily="34" charset="0"/>
              </a:rPr>
              <a:t>How are funders responding?</a:t>
            </a:r>
          </a:p>
        </p:txBody>
      </p:sp>
      <p:pic>
        <p:nvPicPr>
          <p:cNvPr id="10" name="Picture 9">
            <a:hlinkClick r:id="rId3"/>
            <a:extLst>
              <a:ext uri="{FF2B5EF4-FFF2-40B4-BE49-F238E27FC236}">
                <a16:creationId xmlns:a16="http://schemas.microsoft.com/office/drawing/2014/main" id="{55B073D3-ED05-EE92-4F0F-99918C4AFBA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75720" y="2055986"/>
            <a:ext cx="7176120" cy="831067"/>
          </a:xfrm>
          <a:prstGeom prst="rect">
            <a:avLst/>
          </a:prstGeom>
        </p:spPr>
      </p:pic>
      <p:pic>
        <p:nvPicPr>
          <p:cNvPr id="1026" name="Picture 2">
            <a:hlinkClick r:id="rId3"/>
            <a:extLst>
              <a:ext uri="{FF2B5EF4-FFF2-40B4-BE49-F238E27FC236}">
                <a16:creationId xmlns:a16="http://schemas.microsoft.com/office/drawing/2014/main" id="{74D6CA09-FC72-4051-E33B-5D497D7AAA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2334" y="2271215"/>
            <a:ext cx="1692000" cy="5968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C89C7F1F-80EE-620A-BC3E-9A5CB0956019}"/>
              </a:ext>
            </a:extLst>
          </p:cNvPr>
          <p:cNvSpPr txBox="1"/>
          <p:nvPr/>
        </p:nvSpPr>
        <p:spPr>
          <a:xfrm>
            <a:off x="5879976" y="1988840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515151"/>
                </a:solidFill>
                <a:latin typeface="Droid Sans" panose="020B0606030804020204" pitchFamily="34" charset="0"/>
                <a:ea typeface="Droid Sans" panose="020B0606030804020204" pitchFamily="34" charset="0"/>
                <a:cs typeface="Droid Sans" panose="020B0606030804020204" pitchFamily="34" charset="0"/>
              </a:rPr>
              <a:t>(Just closed!) </a:t>
            </a:r>
            <a:endParaRPr lang="en-GB" dirty="0">
              <a:solidFill>
                <a:srgbClr val="515151"/>
              </a:solidFill>
              <a:latin typeface="Droid Sans" panose="020B0606030804020204" pitchFamily="34" charset="0"/>
              <a:ea typeface="Droid Sans" panose="020B0606030804020204" pitchFamily="34" charset="0"/>
              <a:cs typeface="Droid Sans" panose="020B0606030804020204" pitchFamily="34" charset="0"/>
            </a:endParaRPr>
          </a:p>
        </p:txBody>
      </p:sp>
      <p:pic>
        <p:nvPicPr>
          <p:cNvPr id="13" name="Picture 12">
            <a:hlinkClick r:id="rId6"/>
            <a:extLst>
              <a:ext uri="{FF2B5EF4-FFF2-40B4-BE49-F238E27FC236}">
                <a16:creationId xmlns:a16="http://schemas.microsoft.com/office/drawing/2014/main" id="{3E24C445-E8D1-1A9B-620C-2F35F7C463DC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167450" y="3591524"/>
            <a:ext cx="1442225" cy="286512"/>
          </a:xfrm>
          <a:prstGeom prst="rect">
            <a:avLst/>
          </a:prstGeom>
        </p:spPr>
      </p:pic>
      <p:pic>
        <p:nvPicPr>
          <p:cNvPr id="15" name="Picture 14">
            <a:hlinkClick r:id="rId6"/>
            <a:extLst>
              <a:ext uri="{FF2B5EF4-FFF2-40B4-BE49-F238E27FC236}">
                <a16:creationId xmlns:a16="http://schemas.microsoft.com/office/drawing/2014/main" id="{93508067-0E22-82F6-ADD1-0B3C84E210DA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917724" y="3140968"/>
            <a:ext cx="6741870" cy="1212300"/>
          </a:xfrm>
          <a:prstGeom prst="rect">
            <a:avLst/>
          </a:prstGeom>
        </p:spPr>
      </p:pic>
      <p:pic>
        <p:nvPicPr>
          <p:cNvPr id="18" name="Picture 17">
            <a:hlinkClick r:id="rId9"/>
            <a:extLst>
              <a:ext uri="{FF2B5EF4-FFF2-40B4-BE49-F238E27FC236}">
                <a16:creationId xmlns:a16="http://schemas.microsoft.com/office/drawing/2014/main" id="{97E775BE-C9D1-EEE0-4C46-6349B528ADD7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2167451" y="4564000"/>
            <a:ext cx="1336262" cy="702022"/>
          </a:xfrm>
          <a:prstGeom prst="rect">
            <a:avLst/>
          </a:prstGeom>
        </p:spPr>
      </p:pic>
      <p:pic>
        <p:nvPicPr>
          <p:cNvPr id="20" name="Picture 19">
            <a:hlinkClick r:id="rId9"/>
            <a:extLst>
              <a:ext uri="{FF2B5EF4-FFF2-40B4-BE49-F238E27FC236}">
                <a16:creationId xmlns:a16="http://schemas.microsoft.com/office/drawing/2014/main" id="{7E82213E-A413-AD03-EE79-0A146EC1BA3B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3885079" y="4509120"/>
            <a:ext cx="6866761" cy="865139"/>
          </a:xfrm>
          <a:prstGeom prst="rect">
            <a:avLst/>
          </a:prstGeom>
        </p:spPr>
      </p:pic>
      <p:pic>
        <p:nvPicPr>
          <p:cNvPr id="21" name="Picture 7">
            <a:extLst>
              <a:ext uri="{FF2B5EF4-FFF2-40B4-BE49-F238E27FC236}">
                <a16:creationId xmlns:a16="http://schemas.microsoft.com/office/drawing/2014/main" id="{568A29AA-288C-2460-52F2-C24D5CCE98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7824192" y="5632479"/>
            <a:ext cx="1728000" cy="685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" name="Title 2">
            <a:extLst>
              <a:ext uri="{FF2B5EF4-FFF2-40B4-BE49-F238E27FC236}">
                <a16:creationId xmlns:a16="http://schemas.microsoft.com/office/drawing/2014/main" id="{CBA6B29D-BDB6-3DC2-0772-B033335D1C1B}"/>
              </a:ext>
            </a:extLst>
          </p:cNvPr>
          <p:cNvSpPr txBox="1">
            <a:spLocks/>
          </p:cNvSpPr>
          <p:nvPr/>
        </p:nvSpPr>
        <p:spPr>
          <a:xfrm>
            <a:off x="4007768" y="274638"/>
            <a:ext cx="5328592" cy="1143000"/>
          </a:xfrm>
          <a:prstGeom prst="rect">
            <a:avLst/>
          </a:prstGeom>
          <a:noFill/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algn="ctr">
              <a:spcBef>
                <a:spcPct val="0"/>
              </a:spcBef>
              <a:defRPr/>
            </a:pPr>
            <a:r>
              <a:rPr lang="en-US" sz="2800" b="1" dirty="0">
                <a:solidFill>
                  <a:schemeClr val="tx2"/>
                </a:solidFill>
                <a:latin typeface="Droid Sans"/>
                <a:ea typeface="+mj-ea"/>
                <a:cs typeface="+mj-cs"/>
              </a:rPr>
              <a:t>Navigating </a:t>
            </a:r>
            <a:r>
              <a:rPr lang="en-GB" sz="2800" b="1" dirty="0">
                <a:solidFill>
                  <a:schemeClr val="tx2"/>
                </a:solidFill>
                <a:latin typeface="Droid Sans"/>
                <a:ea typeface="+mj-ea"/>
                <a:cs typeface="+mj-cs"/>
              </a:rPr>
              <a:t>the cost-of-living crisis with funder support</a:t>
            </a:r>
          </a:p>
        </p:txBody>
      </p:sp>
      <p:pic>
        <p:nvPicPr>
          <p:cNvPr id="23" name="Picture 22" descr="Logo&#10;&#10;Description automatically generated">
            <a:extLst>
              <a:ext uri="{FF2B5EF4-FFF2-40B4-BE49-F238E27FC236}">
                <a16:creationId xmlns:a16="http://schemas.microsoft.com/office/drawing/2014/main" id="{0C69CEC1-212C-53CE-A190-F6821E28063F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28169" y="500043"/>
            <a:ext cx="792975" cy="79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6779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:\Users\Mike\Google Drive\Work\Solo consultancy\Planning work\Website\Core visual elements\Lime Green Consulting final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2024034" y="500043"/>
            <a:ext cx="2094458" cy="762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Content Placeholder 1">
            <a:extLst>
              <a:ext uri="{FF2B5EF4-FFF2-40B4-BE49-F238E27FC236}">
                <a16:creationId xmlns:a16="http://schemas.microsoft.com/office/drawing/2014/main" id="{CA0BACB9-98B3-AC5B-8744-6809B00DEAC0}"/>
              </a:ext>
            </a:extLst>
          </p:cNvPr>
          <p:cNvSpPr txBox="1">
            <a:spLocks/>
          </p:cNvSpPr>
          <p:nvPr/>
        </p:nvSpPr>
        <p:spPr>
          <a:xfrm>
            <a:off x="1991544" y="1484784"/>
            <a:ext cx="8352928" cy="3168352"/>
          </a:xfrm>
          <a:prstGeom prst="rect">
            <a:avLst/>
          </a:prstGeom>
        </p:spPr>
        <p:txBody>
          <a:bodyPr vert="horz" numCol="1">
            <a:noAutofit/>
          </a:bodyPr>
          <a:lstStyle/>
          <a:p>
            <a:pPr>
              <a:spcAft>
                <a:spcPts val="1200"/>
              </a:spcAft>
              <a:buClr>
                <a:schemeClr val="accent1"/>
              </a:buClr>
              <a:buSzPct val="68000"/>
              <a:defRPr/>
            </a:pPr>
            <a:r>
              <a:rPr lang="en-US" b="1" dirty="0">
                <a:solidFill>
                  <a:srgbClr val="47B403"/>
                </a:solidFill>
                <a:latin typeface="Droid Sans" pitchFamily="34" charset="0"/>
                <a:ea typeface="Droid Sans" pitchFamily="34" charset="0"/>
                <a:cs typeface="Droid Sans" pitchFamily="34" charset="0"/>
              </a:rPr>
              <a:t>Sources of information and support (clickable links)</a:t>
            </a:r>
          </a:p>
          <a:p>
            <a:pPr marL="285750" indent="-285750">
              <a:spcAft>
                <a:spcPts val="1200"/>
              </a:spcAft>
              <a:buClr>
                <a:schemeClr val="accent1"/>
              </a:buClr>
              <a:buSzPct val="68000"/>
              <a:buFont typeface="Wingdings" panose="05000000000000000000" pitchFamily="2" charset="2"/>
              <a:buChar char="Ø"/>
              <a:defRPr/>
            </a:pPr>
            <a:r>
              <a:rPr lang="en-US" dirty="0">
                <a:solidFill>
                  <a:srgbClr val="47B403"/>
                </a:solidFill>
                <a:latin typeface="Droid Sans" pitchFamily="34" charset="0"/>
                <a:ea typeface="Droid Sans" pitchFamily="34" charset="0"/>
                <a:cs typeface="Droid Sans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Charity Excellence Framework: </a:t>
            </a:r>
            <a:r>
              <a:rPr lang="en-US" dirty="0">
                <a:solidFill>
                  <a:srgbClr val="515151"/>
                </a:solidFill>
                <a:latin typeface="Droid Sans" pitchFamily="34" charset="0"/>
                <a:ea typeface="Droid Sans" pitchFamily="34" charset="0"/>
                <a:cs typeface="Droid Sans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cost-of-living funding information page</a:t>
            </a:r>
            <a:endParaRPr lang="en-US" dirty="0">
              <a:solidFill>
                <a:srgbClr val="515151"/>
              </a:solidFill>
              <a:latin typeface="Droid Sans" pitchFamily="34" charset="0"/>
              <a:ea typeface="Droid Sans" pitchFamily="34" charset="0"/>
              <a:cs typeface="Droid Sans" pitchFamily="34" charset="0"/>
            </a:endParaRPr>
          </a:p>
          <a:p>
            <a:pPr marL="285750" indent="-285750">
              <a:spcAft>
                <a:spcPts val="1200"/>
              </a:spcAft>
              <a:buClr>
                <a:schemeClr val="accent1"/>
              </a:buClr>
              <a:buSzPct val="68000"/>
              <a:buFont typeface="Wingdings" panose="05000000000000000000" pitchFamily="2" charset="2"/>
              <a:buChar char="Ø"/>
              <a:defRPr/>
            </a:pPr>
            <a:r>
              <a:rPr lang="en-US" dirty="0">
                <a:solidFill>
                  <a:srgbClr val="47B403"/>
                </a:solidFill>
                <a:latin typeface="Droid Sans" pitchFamily="34" charset="0"/>
                <a:ea typeface="Droid Sans" pitchFamily="34" charset="0"/>
                <a:cs typeface="Droid Sans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Grants Online: </a:t>
            </a:r>
            <a:r>
              <a:rPr lang="en-US" dirty="0">
                <a:solidFill>
                  <a:srgbClr val="515151"/>
                </a:solidFill>
                <a:latin typeface="Droid Sans" pitchFamily="34" charset="0"/>
                <a:ea typeface="Droid Sans" pitchFamily="34" charset="0"/>
                <a:cs typeface="Droid Sans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cost-of-living funding information page</a:t>
            </a:r>
            <a:endParaRPr lang="en-US" dirty="0">
              <a:solidFill>
                <a:srgbClr val="515151"/>
              </a:solidFill>
              <a:latin typeface="Droid Sans" pitchFamily="34" charset="0"/>
              <a:ea typeface="Droid Sans" pitchFamily="34" charset="0"/>
              <a:cs typeface="Droid Sans" pitchFamily="34" charset="0"/>
            </a:endParaRPr>
          </a:p>
          <a:p>
            <a:pPr marL="285750" indent="-285750">
              <a:spcAft>
                <a:spcPts val="1200"/>
              </a:spcAft>
              <a:buClr>
                <a:schemeClr val="accent1"/>
              </a:buClr>
              <a:buSzPct val="68000"/>
              <a:buFont typeface="Wingdings" panose="05000000000000000000" pitchFamily="2" charset="2"/>
              <a:buChar char="Ø"/>
              <a:defRPr/>
            </a:pPr>
            <a:r>
              <a:rPr lang="en-US" dirty="0">
                <a:solidFill>
                  <a:srgbClr val="47B403"/>
                </a:solidFill>
                <a:latin typeface="Droid Sans" pitchFamily="34" charset="0"/>
                <a:ea typeface="Droid Sans" pitchFamily="34" charset="0"/>
                <a:cs typeface="Droid Sans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Charity Finance Group: </a:t>
            </a:r>
            <a:r>
              <a:rPr lang="en-US" dirty="0">
                <a:solidFill>
                  <a:srgbClr val="515151"/>
                </a:solidFill>
                <a:latin typeface="Droid Sans" pitchFamily="34" charset="0"/>
                <a:ea typeface="Droid Sans" pitchFamily="34" charset="0"/>
                <a:cs typeface="Droid Sans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cost-of-living resources hub</a:t>
            </a:r>
            <a:endParaRPr lang="en-US" dirty="0">
              <a:solidFill>
                <a:srgbClr val="515151"/>
              </a:solidFill>
              <a:latin typeface="Droid Sans" pitchFamily="34" charset="0"/>
              <a:ea typeface="Droid Sans" pitchFamily="34" charset="0"/>
              <a:cs typeface="Droid Sans" pitchFamily="34" charset="0"/>
            </a:endParaRPr>
          </a:p>
          <a:p>
            <a:pPr marL="285750" indent="-285750">
              <a:spcAft>
                <a:spcPts val="1200"/>
              </a:spcAft>
              <a:buClr>
                <a:schemeClr val="accent1"/>
              </a:buClr>
              <a:buSzPct val="68000"/>
              <a:buFont typeface="Wingdings" panose="05000000000000000000" pitchFamily="2" charset="2"/>
              <a:buChar char="Ø"/>
              <a:defRPr/>
            </a:pPr>
            <a:r>
              <a:rPr lang="en-US" dirty="0">
                <a:solidFill>
                  <a:srgbClr val="47B403"/>
                </a:solidFill>
                <a:latin typeface="Droid Sans" pitchFamily="34" charset="0"/>
                <a:ea typeface="Droid Sans" pitchFamily="34" charset="0"/>
                <a:cs typeface="Droid Sans" pitchFamily="34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NPC (think tank): </a:t>
            </a:r>
            <a:r>
              <a:rPr lang="en-US" dirty="0">
                <a:solidFill>
                  <a:srgbClr val="515151"/>
                </a:solidFill>
                <a:latin typeface="Droid Sans" pitchFamily="34" charset="0"/>
                <a:ea typeface="Droid Sans" pitchFamily="34" charset="0"/>
                <a:cs typeface="Droid Sans" pitchFamily="34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How to talk to funders about the cost-of-living crisis</a:t>
            </a:r>
            <a:endParaRPr lang="en-US" dirty="0">
              <a:solidFill>
                <a:srgbClr val="515151"/>
              </a:solidFill>
              <a:latin typeface="Droid Sans" pitchFamily="34" charset="0"/>
              <a:ea typeface="Droid Sans" pitchFamily="34" charset="0"/>
              <a:cs typeface="Droid Sans" pitchFamily="34" charset="0"/>
            </a:endParaRPr>
          </a:p>
          <a:p>
            <a:pPr marL="285750" indent="-285750">
              <a:spcAft>
                <a:spcPts val="1200"/>
              </a:spcAft>
              <a:buClr>
                <a:schemeClr val="accent1"/>
              </a:buClr>
              <a:buSzPct val="68000"/>
              <a:buFont typeface="Wingdings" panose="05000000000000000000" pitchFamily="2" charset="2"/>
              <a:buChar char="Ø"/>
              <a:defRPr/>
            </a:pPr>
            <a:r>
              <a:rPr lang="en-US" dirty="0">
                <a:solidFill>
                  <a:srgbClr val="47B403"/>
                </a:solidFill>
                <a:latin typeface="Droid Sans" pitchFamily="34" charset="0"/>
                <a:ea typeface="Droid Sans" pitchFamily="34" charset="0"/>
                <a:cs typeface="Droid Sans" pitchFamily="34" charset="0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Lime Green Consulting: </a:t>
            </a:r>
            <a:r>
              <a:rPr lang="en-US" dirty="0">
                <a:solidFill>
                  <a:srgbClr val="515151"/>
                </a:solidFill>
                <a:latin typeface="Droid Sans" pitchFamily="34" charset="0"/>
                <a:ea typeface="Droid Sans" pitchFamily="34" charset="0"/>
                <a:cs typeface="Droid Sans" pitchFamily="34" charset="0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How charities and social enterprises can respond to the cost-of-living and energy crisis</a:t>
            </a:r>
            <a:endParaRPr lang="en-US" dirty="0">
              <a:solidFill>
                <a:srgbClr val="515151"/>
              </a:solidFill>
              <a:latin typeface="Droid Sans" pitchFamily="34" charset="0"/>
              <a:ea typeface="Droid Sans" pitchFamily="34" charset="0"/>
              <a:cs typeface="Droid Sans" pitchFamily="34" charset="0"/>
            </a:endParaRPr>
          </a:p>
        </p:txBody>
      </p:sp>
      <p:sp>
        <p:nvSpPr>
          <p:cNvPr id="22" name="Title 2">
            <a:extLst>
              <a:ext uri="{FF2B5EF4-FFF2-40B4-BE49-F238E27FC236}">
                <a16:creationId xmlns:a16="http://schemas.microsoft.com/office/drawing/2014/main" id="{CBA6B29D-BDB6-3DC2-0772-B033335D1C1B}"/>
              </a:ext>
            </a:extLst>
          </p:cNvPr>
          <p:cNvSpPr txBox="1">
            <a:spLocks/>
          </p:cNvSpPr>
          <p:nvPr/>
        </p:nvSpPr>
        <p:spPr>
          <a:xfrm>
            <a:off x="4007768" y="274638"/>
            <a:ext cx="5328592" cy="1143000"/>
          </a:xfrm>
          <a:prstGeom prst="rect">
            <a:avLst/>
          </a:prstGeom>
          <a:noFill/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algn="ctr">
              <a:spcBef>
                <a:spcPct val="0"/>
              </a:spcBef>
              <a:defRPr/>
            </a:pPr>
            <a:r>
              <a:rPr lang="en-US" sz="2800" b="1" dirty="0">
                <a:solidFill>
                  <a:schemeClr val="tx2"/>
                </a:solidFill>
                <a:latin typeface="Droid Sans"/>
                <a:ea typeface="+mj-ea"/>
                <a:cs typeface="+mj-cs"/>
              </a:rPr>
              <a:t>Navigating </a:t>
            </a:r>
            <a:r>
              <a:rPr lang="en-GB" sz="2800" b="1" dirty="0">
                <a:solidFill>
                  <a:schemeClr val="tx2"/>
                </a:solidFill>
                <a:latin typeface="Droid Sans"/>
                <a:ea typeface="+mj-ea"/>
                <a:cs typeface="+mj-cs"/>
              </a:rPr>
              <a:t>the cost-of-living crisis with funder support</a:t>
            </a:r>
          </a:p>
        </p:txBody>
      </p:sp>
      <p:pic>
        <p:nvPicPr>
          <p:cNvPr id="23" name="Picture 22" descr="Logo&#10;&#10;Description automatically generated">
            <a:extLst>
              <a:ext uri="{FF2B5EF4-FFF2-40B4-BE49-F238E27FC236}">
                <a16:creationId xmlns:a16="http://schemas.microsoft.com/office/drawing/2014/main" id="{0C69CEC1-212C-53CE-A190-F6821E28063F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28169" y="500043"/>
            <a:ext cx="792975" cy="79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03942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:\Users\Mike\Google Drive\Work\Solo consultancy\Planning work\Website\Core visual elements\Lime Green Consulting final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2024034" y="500043"/>
            <a:ext cx="2094458" cy="762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Content Placeholder 1"/>
          <p:cNvSpPr txBox="1">
            <a:spLocks/>
          </p:cNvSpPr>
          <p:nvPr/>
        </p:nvSpPr>
        <p:spPr>
          <a:xfrm>
            <a:off x="1991544" y="1484784"/>
            <a:ext cx="8352928" cy="2952328"/>
          </a:xfrm>
          <a:prstGeom prst="rect">
            <a:avLst/>
          </a:prstGeom>
        </p:spPr>
        <p:txBody>
          <a:bodyPr vert="horz" numCol="1">
            <a:noAutofit/>
          </a:bodyPr>
          <a:lstStyle/>
          <a:p>
            <a:pPr>
              <a:spcAft>
                <a:spcPts val="1200"/>
              </a:spcAft>
              <a:buClr>
                <a:schemeClr val="accent1"/>
              </a:buClr>
              <a:buSzPct val="68000"/>
              <a:defRPr/>
            </a:pPr>
            <a:r>
              <a:rPr lang="en-GB" b="1" dirty="0">
                <a:solidFill>
                  <a:srgbClr val="47B403"/>
                </a:solidFill>
                <a:latin typeface="Droid Sans" pitchFamily="34" charset="0"/>
                <a:ea typeface="Droid Sans" pitchFamily="34" charset="0"/>
                <a:cs typeface="Droid Sans" pitchFamily="34" charset="0"/>
              </a:rPr>
              <a:t>How can Lime Green help you?</a:t>
            </a:r>
          </a:p>
          <a:p>
            <a:pPr marL="365760" indent="-256032">
              <a:spcAft>
                <a:spcPts val="1200"/>
              </a:spcAft>
              <a:buClr>
                <a:schemeClr val="accent1"/>
              </a:buClr>
              <a:buSzPct val="68000"/>
              <a:buFont typeface="Wingdings" pitchFamily="2" charset="2"/>
              <a:buChar char="Ø"/>
              <a:defRPr/>
            </a:pPr>
            <a:r>
              <a:rPr lang="en-US" dirty="0">
                <a:solidFill>
                  <a:srgbClr val="515151"/>
                </a:solidFill>
                <a:latin typeface="Droid Sans" pitchFamily="34" charset="0"/>
                <a:ea typeface="Droid Sans" pitchFamily="34" charset="0"/>
                <a:cs typeface="Droid Sans" pitchFamily="34" charset="0"/>
              </a:rPr>
              <a:t>Strategic consultancy</a:t>
            </a:r>
          </a:p>
          <a:p>
            <a:pPr marL="365760" indent="-256032">
              <a:spcAft>
                <a:spcPts val="1200"/>
              </a:spcAft>
              <a:buClr>
                <a:schemeClr val="accent1"/>
              </a:buClr>
              <a:buSzPct val="68000"/>
              <a:buFont typeface="Wingdings" pitchFamily="2" charset="2"/>
              <a:buChar char="Ø"/>
              <a:defRPr/>
            </a:pPr>
            <a:r>
              <a:rPr lang="en-US" dirty="0">
                <a:solidFill>
                  <a:srgbClr val="515151"/>
                </a:solidFill>
                <a:latin typeface="Droid Sans" pitchFamily="34" charset="0"/>
                <a:ea typeface="Droid Sans" pitchFamily="34" charset="0"/>
                <a:cs typeface="Droid Sans" pitchFamily="34" charset="0"/>
              </a:rPr>
              <a:t>Fundraising strategy review / development</a:t>
            </a:r>
          </a:p>
          <a:p>
            <a:pPr marL="365760" indent="-256032">
              <a:spcAft>
                <a:spcPts val="1200"/>
              </a:spcAft>
              <a:buClr>
                <a:schemeClr val="accent1"/>
              </a:buClr>
              <a:buSzPct val="68000"/>
              <a:buFont typeface="Wingdings" pitchFamily="2" charset="2"/>
              <a:buChar char="Ø"/>
              <a:defRPr/>
            </a:pPr>
            <a:r>
              <a:rPr lang="en-US" dirty="0">
                <a:solidFill>
                  <a:srgbClr val="515151"/>
                </a:solidFill>
                <a:latin typeface="Droid Sans" pitchFamily="34" charset="0"/>
                <a:ea typeface="Droid Sans" pitchFamily="34" charset="0"/>
                <a:cs typeface="Droid Sans" pitchFamily="34" charset="0"/>
              </a:rPr>
              <a:t>Bid writing support</a:t>
            </a:r>
          </a:p>
          <a:p>
            <a:pPr marL="365760" indent="-256032">
              <a:spcAft>
                <a:spcPts val="1200"/>
              </a:spcAft>
              <a:buClr>
                <a:schemeClr val="accent1"/>
              </a:buClr>
              <a:buSzPct val="68000"/>
              <a:buFont typeface="Wingdings" pitchFamily="2" charset="2"/>
              <a:buChar char="Ø"/>
              <a:defRPr/>
            </a:pPr>
            <a:r>
              <a:rPr lang="en-US" dirty="0">
                <a:solidFill>
                  <a:srgbClr val="515151"/>
                </a:solidFill>
                <a:latin typeface="Droid Sans" pitchFamily="34" charset="0"/>
                <a:ea typeface="Droid Sans" pitchFamily="34" charset="0"/>
                <a:cs typeface="Droid Sans" pitchFamily="34" charset="0"/>
              </a:rPr>
              <a:t>Trusts &amp; foundations setup: funding needs, prospect research, case for support</a:t>
            </a:r>
          </a:p>
          <a:p>
            <a:pPr marL="365760" indent="-256032">
              <a:spcAft>
                <a:spcPts val="1200"/>
              </a:spcAft>
              <a:buClr>
                <a:schemeClr val="accent1"/>
              </a:buClr>
              <a:buSzPct val="68000"/>
              <a:buFont typeface="Wingdings" pitchFamily="2" charset="2"/>
              <a:buChar char="Ø"/>
              <a:defRPr/>
            </a:pPr>
            <a:r>
              <a:rPr lang="en-US" dirty="0">
                <a:solidFill>
                  <a:srgbClr val="515151"/>
                </a:solidFill>
                <a:latin typeface="Droid Sans" pitchFamily="34" charset="0"/>
                <a:ea typeface="Droid Sans" pitchFamily="34" charset="0"/>
                <a:cs typeface="Droid Sans" pitchFamily="34" charset="0"/>
              </a:rPr>
              <a:t>Free funding drop-in sessions for small charities</a:t>
            </a:r>
          </a:p>
          <a:p>
            <a:pPr marL="365760" indent="-256032">
              <a:spcAft>
                <a:spcPts val="1200"/>
              </a:spcAft>
              <a:buClr>
                <a:schemeClr val="accent1"/>
              </a:buClr>
              <a:buSzPct val="68000"/>
              <a:buFont typeface="Wingdings" pitchFamily="2" charset="2"/>
              <a:buChar char="Ø"/>
              <a:defRPr/>
            </a:pPr>
            <a:r>
              <a:rPr lang="en-US" dirty="0">
                <a:solidFill>
                  <a:srgbClr val="515151"/>
                </a:solidFill>
                <a:latin typeface="Droid Sans" pitchFamily="34" charset="0"/>
                <a:ea typeface="Droid Sans" pitchFamily="34" charset="0"/>
                <a:cs typeface="Droid Sans" pitchFamily="34" charset="0"/>
              </a:rPr>
              <a:t>Fundraising &amp; strategy blog</a:t>
            </a:r>
          </a:p>
        </p:txBody>
      </p:sp>
      <p:pic>
        <p:nvPicPr>
          <p:cNvPr id="1026" name="Picture 2" descr="Lime green silhouette of a head with cogs turning and speech bubbles coming out">
            <a:hlinkClick r:id="rId3"/>
            <a:extLst>
              <a:ext uri="{FF2B5EF4-FFF2-40B4-BE49-F238E27FC236}">
                <a16:creationId xmlns:a16="http://schemas.microsoft.com/office/drawing/2014/main" id="{0801AAFC-42D6-23E2-8E21-2518D333CD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4112" y="1417638"/>
            <a:ext cx="3158231" cy="17101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97B6EB1B-6E38-EB93-AA64-B08ADA51F6F9}"/>
              </a:ext>
            </a:extLst>
          </p:cNvPr>
          <p:cNvSpPr txBox="1">
            <a:spLocks/>
          </p:cNvSpPr>
          <p:nvPr/>
        </p:nvSpPr>
        <p:spPr>
          <a:xfrm>
            <a:off x="4007768" y="274638"/>
            <a:ext cx="5328592" cy="1143000"/>
          </a:xfrm>
          <a:prstGeom prst="rect">
            <a:avLst/>
          </a:prstGeom>
          <a:noFill/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algn="ctr">
              <a:spcBef>
                <a:spcPct val="0"/>
              </a:spcBef>
              <a:defRPr/>
            </a:pPr>
            <a:r>
              <a:rPr lang="en-US" sz="2800" b="1" dirty="0">
                <a:solidFill>
                  <a:schemeClr val="tx2"/>
                </a:solidFill>
                <a:latin typeface="Droid Sans"/>
                <a:ea typeface="+mj-ea"/>
                <a:cs typeface="+mj-cs"/>
              </a:rPr>
              <a:t>Navigating </a:t>
            </a:r>
            <a:r>
              <a:rPr lang="en-GB" sz="2800" b="1" dirty="0">
                <a:solidFill>
                  <a:schemeClr val="tx2"/>
                </a:solidFill>
                <a:latin typeface="Droid Sans"/>
                <a:ea typeface="+mj-ea"/>
                <a:cs typeface="+mj-cs"/>
              </a:rPr>
              <a:t>the cost-of-living crisis with funder support</a:t>
            </a:r>
          </a:p>
        </p:txBody>
      </p:sp>
      <p:pic>
        <p:nvPicPr>
          <p:cNvPr id="4" name="Picture 3" descr="Logo&#10;&#10;Description automatically generated">
            <a:extLst>
              <a:ext uri="{FF2B5EF4-FFF2-40B4-BE49-F238E27FC236}">
                <a16:creationId xmlns:a16="http://schemas.microsoft.com/office/drawing/2014/main" id="{B7A54D38-6729-E92F-75E7-7942D7733339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28169" y="500043"/>
            <a:ext cx="792975" cy="79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15010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15680" y="1772816"/>
            <a:ext cx="5832648" cy="1512168"/>
          </a:xfrm>
        </p:spPr>
        <p:txBody>
          <a:bodyPr>
            <a:normAutofit/>
          </a:bodyPr>
          <a:lstStyle/>
          <a:p>
            <a:pPr algn="ctr">
              <a:spcBef>
                <a:spcPts val="1200"/>
              </a:spcBef>
            </a:pPr>
            <a:r>
              <a:rPr lang="en-GB" sz="2800" dirty="0">
                <a:latin typeface="Droid Sans" pitchFamily="34" charset="0"/>
                <a:ea typeface="Droid Sans" pitchFamily="34" charset="0"/>
                <a:cs typeface="Droid Sans" pitchFamily="34" charset="0"/>
              </a:rPr>
              <a:t>Thank you!</a:t>
            </a:r>
            <a:br>
              <a:rPr lang="en-GB" sz="2800" dirty="0">
                <a:latin typeface="Droid Sans" pitchFamily="34" charset="0"/>
                <a:ea typeface="Droid Sans" pitchFamily="34" charset="0"/>
                <a:cs typeface="Droid Sans" pitchFamily="34" charset="0"/>
              </a:rPr>
            </a:br>
            <a:br>
              <a:rPr lang="en-GB" sz="1900" dirty="0">
                <a:latin typeface="Droid Sans" pitchFamily="34" charset="0"/>
                <a:ea typeface="Droid Sans" pitchFamily="34" charset="0"/>
                <a:cs typeface="Droid Sans" pitchFamily="34" charset="0"/>
              </a:rPr>
            </a:br>
            <a:r>
              <a:rPr lang="en-GB" sz="2800" dirty="0">
                <a:solidFill>
                  <a:srgbClr val="47B403"/>
                </a:solidFill>
                <a:latin typeface="Droid Sans" pitchFamily="34" charset="0"/>
                <a:ea typeface="Droid Sans" pitchFamily="34" charset="0"/>
                <a:cs typeface="Droid Sans" pitchFamily="34" charset="0"/>
              </a:rPr>
              <a:t>www.limegreenconsulting.co.uk</a:t>
            </a:r>
            <a:endParaRPr lang="en-GB" sz="2800" dirty="0">
              <a:solidFill>
                <a:srgbClr val="515151"/>
              </a:solidFill>
              <a:latin typeface="Droid Sans" pitchFamily="34" charset="0"/>
              <a:ea typeface="Droid Sans" pitchFamily="34" charset="0"/>
              <a:cs typeface="Droid Sans" pitchFamily="34" charset="0"/>
            </a:endParaRPr>
          </a:p>
        </p:txBody>
      </p:sp>
      <p:pic>
        <p:nvPicPr>
          <p:cNvPr id="4" name="Picture 3" descr="C:\Users\Mike\Google Drive\Work\Solo consultancy\Planning work\Website\Core visual elements\Lime Green Consulting final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38678" y="500043"/>
            <a:ext cx="2618072" cy="9529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itle 1">
            <a:extLst>
              <a:ext uri="{FF2B5EF4-FFF2-40B4-BE49-F238E27FC236}">
                <a16:creationId xmlns:a16="http://schemas.microsoft.com/office/drawing/2014/main" id="{DF635B26-2103-B1E8-C177-02E401C9D43C}"/>
              </a:ext>
            </a:extLst>
          </p:cNvPr>
          <p:cNvSpPr txBox="1">
            <a:spLocks/>
          </p:cNvSpPr>
          <p:nvPr/>
        </p:nvSpPr>
        <p:spPr>
          <a:xfrm>
            <a:off x="2979706" y="4134198"/>
            <a:ext cx="2108182" cy="382777"/>
          </a:xfrm>
          <a:prstGeom prst="rect">
            <a:avLst/>
          </a:prstGeom>
        </p:spPr>
        <p:txBody>
          <a:bodyPr vert="horz" anchor="b">
            <a:normAutofit fontScale="975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>
              <a:spcBef>
                <a:spcPct val="0"/>
              </a:spcBef>
              <a:defRPr/>
            </a:pPr>
            <a:r>
              <a:rPr lang="en-GB" sz="16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Droid Sans" pitchFamily="34" charset="0"/>
                <a:ea typeface="Droid Sans" pitchFamily="34" charset="0"/>
                <a:cs typeface="Droid Sans" pitchFamily="34" charset="0"/>
              </a:rPr>
              <a:t>@LimeGreenConslt</a:t>
            </a:r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1F003A68-4551-C73B-55CF-7B6F56DAB1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55685" y="4077072"/>
            <a:ext cx="548468" cy="50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Logo&#10;&#10;Description automatically generated">
            <a:extLst>
              <a:ext uri="{FF2B5EF4-FFF2-40B4-BE49-F238E27FC236}">
                <a16:creationId xmlns:a16="http://schemas.microsoft.com/office/drawing/2014/main" id="{A199B467-3175-C38C-A1D9-230B9ECCF03E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1269" y="3717032"/>
            <a:ext cx="1189462" cy="1188000"/>
          </a:xfrm>
          <a:prstGeom prst="rect">
            <a:avLst/>
          </a:prstGeom>
        </p:spPr>
      </p:pic>
      <p:pic>
        <p:nvPicPr>
          <p:cNvPr id="10" name="Picture 9" descr="A black and white sign&#10;&#10;Description automatically generated with low confidence">
            <a:extLst>
              <a:ext uri="{FF2B5EF4-FFF2-40B4-BE49-F238E27FC236}">
                <a16:creationId xmlns:a16="http://schemas.microsoft.com/office/drawing/2014/main" id="{5A157535-C189-72C0-5A9E-72BB2DD8A2E3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4383" y="4112187"/>
            <a:ext cx="2039352" cy="39769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2"/>
          <p:cNvSpPr txBox="1">
            <a:spLocks/>
          </p:cNvSpPr>
          <p:nvPr/>
        </p:nvSpPr>
        <p:spPr>
          <a:xfrm>
            <a:off x="4007768" y="274638"/>
            <a:ext cx="5976664" cy="1143000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GB" sz="2800" b="1" dirty="0">
                <a:solidFill>
                  <a:srgbClr val="515151"/>
                </a:solidFill>
                <a:latin typeface="Droid Sans"/>
              </a:rPr>
              <a:t>About Lime Green Consulting </a:t>
            </a:r>
          </a:p>
        </p:txBody>
      </p:sp>
      <p:pic>
        <p:nvPicPr>
          <p:cNvPr id="6" name="Picture 5" descr="C:\Users\Mike\Google Drive\Work\Solo consultancy\Planning work\Website\Core visual elements\Lime Green Consulting final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024034" y="500043"/>
            <a:ext cx="2094458" cy="762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063552" y="1484785"/>
            <a:ext cx="7920880" cy="1761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Content Placeholder 1"/>
          <p:cNvSpPr txBox="1">
            <a:spLocks/>
          </p:cNvSpPr>
          <p:nvPr/>
        </p:nvSpPr>
        <p:spPr>
          <a:xfrm>
            <a:off x="4655840" y="3356992"/>
            <a:ext cx="2448272" cy="1512168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174625" indent="-166688">
              <a:spcAft>
                <a:spcPts val="1000"/>
              </a:spcAft>
              <a:buClr>
                <a:srgbClr val="47B403"/>
              </a:buClr>
              <a:buSzPct val="68000"/>
              <a:buFont typeface="Wingdings 3"/>
              <a:buChar char=""/>
            </a:pPr>
            <a:r>
              <a:rPr lang="en-GB" dirty="0">
                <a:solidFill>
                  <a:srgbClr val="515151"/>
                </a:solidFill>
                <a:latin typeface="Droid Sans" pitchFamily="34" charset="0"/>
                <a:ea typeface="Droid Sans" pitchFamily="34" charset="0"/>
                <a:cs typeface="Droid Sans" pitchFamily="34" charset="0"/>
              </a:rPr>
              <a:t>Fundraising strategy</a:t>
            </a:r>
          </a:p>
          <a:p>
            <a:pPr marL="174625" indent="-166688">
              <a:spcAft>
                <a:spcPts val="1000"/>
              </a:spcAft>
              <a:buClr>
                <a:srgbClr val="47B403"/>
              </a:buClr>
              <a:buSzPct val="68000"/>
              <a:buFont typeface="Wingdings 3"/>
              <a:buChar char=""/>
            </a:pPr>
            <a:r>
              <a:rPr lang="en-GB" dirty="0">
                <a:solidFill>
                  <a:srgbClr val="515151"/>
                </a:solidFill>
                <a:latin typeface="Droid Sans" pitchFamily="34" charset="0"/>
                <a:ea typeface="Droid Sans" pitchFamily="34" charset="0"/>
                <a:cs typeface="Droid Sans" pitchFamily="34" charset="0"/>
              </a:rPr>
              <a:t>Advice &amp; mentoring</a:t>
            </a:r>
          </a:p>
          <a:p>
            <a:pPr marL="174625" indent="-166688">
              <a:spcAft>
                <a:spcPts val="1000"/>
              </a:spcAft>
              <a:buClr>
                <a:srgbClr val="47B403"/>
              </a:buClr>
              <a:buSzPct val="68000"/>
              <a:buFont typeface="Wingdings 3"/>
              <a:buChar char=""/>
            </a:pPr>
            <a:r>
              <a:rPr lang="en-GB" dirty="0">
                <a:solidFill>
                  <a:srgbClr val="515151"/>
                </a:solidFill>
                <a:latin typeface="Droid Sans" pitchFamily="34" charset="0"/>
                <a:ea typeface="Droid Sans" pitchFamily="34" charset="0"/>
                <a:cs typeface="Droid Sans" pitchFamily="34" charset="0"/>
              </a:rPr>
              <a:t>Case for support</a:t>
            </a:r>
          </a:p>
          <a:p>
            <a:pPr marL="174625" indent="-166688">
              <a:spcAft>
                <a:spcPts val="1000"/>
              </a:spcAft>
              <a:buClr>
                <a:srgbClr val="47B403"/>
              </a:buClr>
              <a:buSzPct val="68000"/>
              <a:buFont typeface="Wingdings 3"/>
              <a:buChar char=""/>
            </a:pPr>
            <a:r>
              <a:rPr lang="en-GB" dirty="0">
                <a:solidFill>
                  <a:srgbClr val="515151"/>
                </a:solidFill>
                <a:latin typeface="Droid Sans" pitchFamily="34" charset="0"/>
                <a:ea typeface="Droid Sans" pitchFamily="34" charset="0"/>
                <a:cs typeface="Droid Sans" pitchFamily="34" charset="0"/>
              </a:rPr>
              <a:t>Trading activities</a:t>
            </a:r>
          </a:p>
        </p:txBody>
      </p:sp>
      <p:sp>
        <p:nvSpPr>
          <p:cNvPr id="11" name="Content Placeholder 1"/>
          <p:cNvSpPr txBox="1">
            <a:spLocks/>
          </p:cNvSpPr>
          <p:nvPr/>
        </p:nvSpPr>
        <p:spPr>
          <a:xfrm>
            <a:off x="7464152" y="3356992"/>
            <a:ext cx="2736304" cy="1512168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174625" indent="-166688">
              <a:spcAft>
                <a:spcPts val="1000"/>
              </a:spcAft>
              <a:buClr>
                <a:srgbClr val="47B403"/>
              </a:buClr>
              <a:buSzPct val="68000"/>
              <a:buFont typeface="Wingdings 3"/>
              <a:buChar char=""/>
            </a:pPr>
            <a:r>
              <a:rPr lang="en-GB" dirty="0">
                <a:solidFill>
                  <a:srgbClr val="515151"/>
                </a:solidFill>
                <a:latin typeface="Droid Sans" pitchFamily="34" charset="0"/>
                <a:ea typeface="Droid Sans" pitchFamily="34" charset="0"/>
                <a:cs typeface="Droid Sans" pitchFamily="34" charset="0"/>
              </a:rPr>
              <a:t>Bid writing</a:t>
            </a:r>
          </a:p>
          <a:p>
            <a:pPr marL="174625" indent="-166688">
              <a:spcAft>
                <a:spcPts val="1000"/>
              </a:spcAft>
              <a:buClr>
                <a:srgbClr val="47B403"/>
              </a:buClr>
              <a:buSzPct val="68000"/>
              <a:buFont typeface="Wingdings 3"/>
              <a:buChar char=""/>
            </a:pPr>
            <a:r>
              <a:rPr lang="en-GB" dirty="0">
                <a:solidFill>
                  <a:srgbClr val="515151"/>
                </a:solidFill>
                <a:latin typeface="Droid Sans" pitchFamily="34" charset="0"/>
                <a:ea typeface="Droid Sans" pitchFamily="34" charset="0"/>
                <a:cs typeface="Droid Sans" pitchFamily="34" charset="0"/>
              </a:rPr>
              <a:t>Project ‘packaging’</a:t>
            </a:r>
          </a:p>
          <a:p>
            <a:pPr marL="174625" indent="-166688">
              <a:spcAft>
                <a:spcPts val="1000"/>
              </a:spcAft>
              <a:buClr>
                <a:srgbClr val="47B403"/>
              </a:buClr>
              <a:buSzPct val="68000"/>
              <a:buFont typeface="Wingdings 3"/>
              <a:buChar char=""/>
            </a:pPr>
            <a:r>
              <a:rPr lang="en-GB" dirty="0">
                <a:solidFill>
                  <a:srgbClr val="515151"/>
                </a:solidFill>
                <a:latin typeface="Droid Sans" pitchFamily="34" charset="0"/>
                <a:ea typeface="Droid Sans" pitchFamily="34" charset="0"/>
                <a:cs typeface="Droid Sans" pitchFamily="34" charset="0"/>
              </a:rPr>
              <a:t>Prospect research</a:t>
            </a:r>
          </a:p>
          <a:p>
            <a:pPr marL="174625" indent="-166688">
              <a:spcAft>
                <a:spcPts val="1000"/>
              </a:spcAft>
              <a:buClr>
                <a:srgbClr val="47B403"/>
              </a:buClr>
              <a:buSzPct val="68000"/>
              <a:buFont typeface="Wingdings 3"/>
              <a:buChar char=""/>
            </a:pPr>
            <a:r>
              <a:rPr lang="en-GB" dirty="0">
                <a:solidFill>
                  <a:srgbClr val="515151"/>
                </a:solidFill>
                <a:latin typeface="Droid Sans" pitchFamily="34" charset="0"/>
                <a:ea typeface="Droid Sans" pitchFamily="34" charset="0"/>
                <a:cs typeface="Droid Sans" pitchFamily="34" charset="0"/>
              </a:rPr>
              <a:t>Template content</a:t>
            </a:r>
          </a:p>
        </p:txBody>
      </p:sp>
      <p:sp>
        <p:nvSpPr>
          <p:cNvPr id="8" name="Content Placeholder 1"/>
          <p:cNvSpPr txBox="1">
            <a:spLocks/>
          </p:cNvSpPr>
          <p:nvPr/>
        </p:nvSpPr>
        <p:spPr>
          <a:xfrm>
            <a:off x="1991544" y="3356992"/>
            <a:ext cx="2448272" cy="1512168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174625" indent="-166688">
              <a:spcAft>
                <a:spcPts val="800"/>
              </a:spcAft>
              <a:buClr>
                <a:srgbClr val="47B403"/>
              </a:buClr>
              <a:buSzPct val="68000"/>
              <a:buFont typeface="Wingdings 3"/>
              <a:buChar char=""/>
            </a:pPr>
            <a:r>
              <a:rPr lang="en-GB" dirty="0">
                <a:solidFill>
                  <a:srgbClr val="515151"/>
                </a:solidFill>
                <a:latin typeface="Droid Sans" pitchFamily="34" charset="0"/>
                <a:ea typeface="Droid Sans" pitchFamily="34" charset="0"/>
                <a:cs typeface="Droid Sans" pitchFamily="34" charset="0"/>
              </a:rPr>
              <a:t>Business planning</a:t>
            </a:r>
          </a:p>
          <a:p>
            <a:pPr marL="174625" indent="-166688">
              <a:spcAft>
                <a:spcPts val="800"/>
              </a:spcAft>
              <a:buClr>
                <a:srgbClr val="47B403"/>
              </a:buClr>
              <a:buSzPct val="68000"/>
              <a:buFont typeface="Wingdings 3"/>
              <a:buChar char=""/>
            </a:pPr>
            <a:r>
              <a:rPr lang="en-GB" dirty="0">
                <a:solidFill>
                  <a:srgbClr val="515151"/>
                </a:solidFill>
                <a:latin typeface="Droid Sans" pitchFamily="34" charset="0"/>
                <a:ea typeface="Droid Sans" pitchFamily="34" charset="0"/>
                <a:cs typeface="Droid Sans" pitchFamily="34" charset="0"/>
              </a:rPr>
              <a:t>Facilitation</a:t>
            </a:r>
          </a:p>
          <a:p>
            <a:pPr marL="174625" indent="-166688">
              <a:spcAft>
                <a:spcPts val="800"/>
              </a:spcAft>
              <a:buClr>
                <a:srgbClr val="47B403"/>
              </a:buClr>
              <a:buSzPct val="68000"/>
              <a:buFont typeface="Wingdings 3"/>
              <a:buChar char=""/>
            </a:pPr>
            <a:r>
              <a:rPr lang="en-GB" dirty="0">
                <a:solidFill>
                  <a:srgbClr val="515151"/>
                </a:solidFill>
                <a:latin typeface="Droid Sans" pitchFamily="34" charset="0"/>
                <a:ea typeface="Droid Sans" pitchFamily="34" charset="0"/>
                <a:cs typeface="Droid Sans" pitchFamily="34" charset="0"/>
              </a:rPr>
              <a:t>Theory of change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:\Users\Mike\Google Drive\Work\Solo consultancy\Planning work\Website\Core visual elements\Lime Green Consulting final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2024034" y="500043"/>
            <a:ext cx="2094458" cy="762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Content Placeholder 1"/>
          <p:cNvSpPr txBox="1">
            <a:spLocks/>
          </p:cNvSpPr>
          <p:nvPr/>
        </p:nvSpPr>
        <p:spPr>
          <a:xfrm>
            <a:off x="1991544" y="1484784"/>
            <a:ext cx="8229600" cy="3888432"/>
          </a:xfrm>
          <a:prstGeom prst="rect">
            <a:avLst/>
          </a:prstGeom>
        </p:spPr>
        <p:txBody>
          <a:bodyPr vert="horz" numCol="1">
            <a:noAutofit/>
          </a:bodyPr>
          <a:lstStyle/>
          <a:p>
            <a:pPr>
              <a:spcAft>
                <a:spcPts val="1200"/>
              </a:spcAft>
              <a:buClr>
                <a:schemeClr val="accent1"/>
              </a:buClr>
              <a:buSzPct val="68000"/>
              <a:defRPr/>
            </a:pPr>
            <a:r>
              <a:rPr lang="en-GB" b="1" dirty="0">
                <a:solidFill>
                  <a:srgbClr val="47B403"/>
                </a:solidFill>
                <a:latin typeface="Droid Sans" pitchFamily="34" charset="0"/>
                <a:ea typeface="Droid Sans" pitchFamily="34" charset="0"/>
                <a:cs typeface="Droid Sans" pitchFamily="34" charset="0"/>
              </a:rPr>
              <a:t>What I’ll be talking about today:</a:t>
            </a:r>
          </a:p>
          <a:p>
            <a:pPr marL="365760" indent="-256032">
              <a:spcAft>
                <a:spcPts val="1200"/>
              </a:spcAft>
              <a:buClr>
                <a:schemeClr val="accent1"/>
              </a:buClr>
              <a:buSzPct val="68000"/>
              <a:buFont typeface="Wingdings" pitchFamily="2" charset="2"/>
              <a:buChar char="Ø"/>
              <a:defRPr/>
            </a:pPr>
            <a:r>
              <a:rPr lang="en-US" dirty="0">
                <a:solidFill>
                  <a:srgbClr val="515151"/>
                </a:solidFill>
                <a:latin typeface="Droid Sans" pitchFamily="34" charset="0"/>
                <a:ea typeface="Droid Sans" pitchFamily="34" charset="0"/>
                <a:cs typeface="Droid Sans" pitchFamily="34" charset="0"/>
              </a:rPr>
              <a:t>The impact of the crisis on charities &amp; social enterprises</a:t>
            </a:r>
          </a:p>
          <a:p>
            <a:pPr marL="365760" indent="-256032">
              <a:spcAft>
                <a:spcPts val="1200"/>
              </a:spcAft>
              <a:buClr>
                <a:schemeClr val="accent1"/>
              </a:buClr>
              <a:buSzPct val="68000"/>
              <a:buFont typeface="Wingdings" pitchFamily="2" charset="2"/>
              <a:buChar char="Ø"/>
              <a:defRPr/>
            </a:pPr>
            <a:r>
              <a:rPr lang="en-US" dirty="0">
                <a:solidFill>
                  <a:srgbClr val="515151"/>
                </a:solidFill>
                <a:latin typeface="Droid Sans" pitchFamily="34" charset="0"/>
                <a:ea typeface="Droid Sans" pitchFamily="34" charset="0"/>
                <a:cs typeface="Droid Sans" pitchFamily="34" charset="0"/>
              </a:rPr>
              <a:t>Calculating your rising costs</a:t>
            </a:r>
          </a:p>
          <a:p>
            <a:pPr marL="365760" indent="-256032">
              <a:spcAft>
                <a:spcPts val="1200"/>
              </a:spcAft>
              <a:buClr>
                <a:schemeClr val="accent1"/>
              </a:buClr>
              <a:buSzPct val="68000"/>
              <a:buFont typeface="Wingdings" pitchFamily="2" charset="2"/>
              <a:buChar char="Ø"/>
              <a:defRPr/>
            </a:pPr>
            <a:r>
              <a:rPr lang="en-US" dirty="0">
                <a:solidFill>
                  <a:srgbClr val="515151"/>
                </a:solidFill>
                <a:latin typeface="Droid Sans" pitchFamily="34" charset="0"/>
                <a:ea typeface="Droid Sans" pitchFamily="34" charset="0"/>
                <a:cs typeface="Droid Sans" pitchFamily="34" charset="0"/>
              </a:rPr>
              <a:t>Explaining and justifying rising costs to funders</a:t>
            </a:r>
          </a:p>
          <a:p>
            <a:pPr marL="365760" indent="-256032">
              <a:spcAft>
                <a:spcPts val="1200"/>
              </a:spcAft>
              <a:buClr>
                <a:schemeClr val="accent1"/>
              </a:buClr>
              <a:buSzPct val="68000"/>
              <a:buFont typeface="Wingdings" pitchFamily="2" charset="2"/>
              <a:buChar char="Ø"/>
              <a:defRPr/>
            </a:pPr>
            <a:r>
              <a:rPr lang="en-US" dirty="0">
                <a:solidFill>
                  <a:srgbClr val="515151"/>
                </a:solidFill>
                <a:latin typeface="Droid Sans" pitchFamily="34" charset="0"/>
                <a:ea typeface="Droid Sans" pitchFamily="34" charset="0"/>
                <a:cs typeface="Droid Sans" pitchFamily="34" charset="0"/>
              </a:rPr>
              <a:t>Tactics for discussing things with existing and prospective funders</a:t>
            </a:r>
          </a:p>
          <a:p>
            <a:pPr marL="365760" indent="-256032">
              <a:spcAft>
                <a:spcPts val="1200"/>
              </a:spcAft>
              <a:buClr>
                <a:schemeClr val="accent1"/>
              </a:buClr>
              <a:buSzPct val="68000"/>
              <a:buFont typeface="Wingdings" pitchFamily="2" charset="2"/>
              <a:buChar char="Ø"/>
              <a:defRPr/>
            </a:pPr>
            <a:r>
              <a:rPr lang="en-US" dirty="0">
                <a:solidFill>
                  <a:srgbClr val="515151"/>
                </a:solidFill>
                <a:latin typeface="Droid Sans" pitchFamily="34" charset="0"/>
                <a:ea typeface="Droid Sans" pitchFamily="34" charset="0"/>
                <a:cs typeface="Droid Sans" pitchFamily="34" charset="0"/>
              </a:rPr>
              <a:t>How are funders stepping up to the plate?</a:t>
            </a:r>
          </a:p>
          <a:p>
            <a:pPr marL="365760" indent="-256032">
              <a:spcAft>
                <a:spcPts val="1200"/>
              </a:spcAft>
              <a:buClr>
                <a:schemeClr val="accent1"/>
              </a:buClr>
              <a:buSzPct val="68000"/>
              <a:buFont typeface="Wingdings" pitchFamily="2" charset="2"/>
              <a:buChar char="Ø"/>
              <a:defRPr/>
            </a:pPr>
            <a:r>
              <a:rPr lang="en-US" dirty="0">
                <a:solidFill>
                  <a:srgbClr val="515151"/>
                </a:solidFill>
                <a:latin typeface="Droid Sans" pitchFamily="34" charset="0"/>
                <a:ea typeface="Droid Sans" pitchFamily="34" charset="0"/>
                <a:cs typeface="Droid Sans" pitchFamily="34" charset="0"/>
              </a:rPr>
              <a:t>Where to go for information and support</a:t>
            </a:r>
            <a:endParaRPr lang="en-GB" dirty="0">
              <a:solidFill>
                <a:srgbClr val="515151"/>
              </a:solidFill>
              <a:latin typeface="Droid Sans" pitchFamily="34" charset="0"/>
              <a:ea typeface="Droid Sans" pitchFamily="34" charset="0"/>
              <a:cs typeface="Droid Sans" pitchFamily="34" charset="0"/>
            </a:endParaRPr>
          </a:p>
        </p:txBody>
      </p:sp>
      <p:sp>
        <p:nvSpPr>
          <p:cNvPr id="2" name="Title 2">
            <a:extLst>
              <a:ext uri="{FF2B5EF4-FFF2-40B4-BE49-F238E27FC236}">
                <a16:creationId xmlns:a16="http://schemas.microsoft.com/office/drawing/2014/main" id="{BA4CF281-6787-B602-C93E-A667FB79A2F0}"/>
              </a:ext>
            </a:extLst>
          </p:cNvPr>
          <p:cNvSpPr txBox="1">
            <a:spLocks/>
          </p:cNvSpPr>
          <p:nvPr/>
        </p:nvSpPr>
        <p:spPr>
          <a:xfrm>
            <a:off x="4007768" y="274638"/>
            <a:ext cx="5328592" cy="1143000"/>
          </a:xfrm>
          <a:prstGeom prst="rect">
            <a:avLst/>
          </a:prstGeom>
          <a:noFill/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algn="ctr">
              <a:spcBef>
                <a:spcPct val="0"/>
              </a:spcBef>
              <a:defRPr/>
            </a:pPr>
            <a:r>
              <a:rPr lang="en-US" sz="2800" b="1" dirty="0">
                <a:solidFill>
                  <a:schemeClr val="tx2"/>
                </a:solidFill>
                <a:latin typeface="Droid Sans"/>
                <a:ea typeface="+mj-ea"/>
                <a:cs typeface="+mj-cs"/>
              </a:rPr>
              <a:t>Navigating </a:t>
            </a:r>
            <a:r>
              <a:rPr lang="en-GB" sz="2800" b="1" dirty="0">
                <a:solidFill>
                  <a:schemeClr val="tx2"/>
                </a:solidFill>
                <a:latin typeface="Droid Sans"/>
                <a:ea typeface="+mj-ea"/>
                <a:cs typeface="+mj-cs"/>
              </a:rPr>
              <a:t>the cost-of-living crisis with funder support</a:t>
            </a:r>
          </a:p>
        </p:txBody>
      </p:sp>
      <p:pic>
        <p:nvPicPr>
          <p:cNvPr id="3" name="Picture 2" descr="Logo&#10;&#10;Description automatically generated">
            <a:extLst>
              <a:ext uri="{FF2B5EF4-FFF2-40B4-BE49-F238E27FC236}">
                <a16:creationId xmlns:a16="http://schemas.microsoft.com/office/drawing/2014/main" id="{18D0FD62-B8DE-F23B-FC5B-9CFCF86B3F0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28169" y="500043"/>
            <a:ext cx="792975" cy="792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:\Users\Mike\Google Drive\Work\Solo consultancy\Planning work\Website\Core visual elements\Lime Green Consulting final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2024034" y="500043"/>
            <a:ext cx="2094458" cy="762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2" descr="Lightbulb lying on its side with a crack in it and a small wisp of smoke coming out of the crack">
            <a:extLst>
              <a:ext uri="{FF2B5EF4-FFF2-40B4-BE49-F238E27FC236}">
                <a16:creationId xmlns:a16="http://schemas.microsoft.com/office/drawing/2014/main" id="{89BC301C-5233-834A-03CA-1B48A590348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5560" y="2708920"/>
            <a:ext cx="3724261" cy="24559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C47B8B6E-E874-5B38-5E42-72875BD6533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62052" y="1904116"/>
            <a:ext cx="4220798" cy="4261188"/>
          </a:xfrm>
          <a:prstGeom prst="rect">
            <a:avLst/>
          </a:prstGeom>
        </p:spPr>
      </p:pic>
      <p:sp>
        <p:nvSpPr>
          <p:cNvPr id="8" name="Content Placeholder 1">
            <a:extLst>
              <a:ext uri="{FF2B5EF4-FFF2-40B4-BE49-F238E27FC236}">
                <a16:creationId xmlns:a16="http://schemas.microsoft.com/office/drawing/2014/main" id="{3CEE49AF-C002-2021-19D9-82F6B7F10124}"/>
              </a:ext>
            </a:extLst>
          </p:cNvPr>
          <p:cNvSpPr txBox="1">
            <a:spLocks/>
          </p:cNvSpPr>
          <p:nvPr/>
        </p:nvSpPr>
        <p:spPr>
          <a:xfrm>
            <a:off x="1991544" y="1484784"/>
            <a:ext cx="8229600" cy="3888432"/>
          </a:xfrm>
          <a:prstGeom prst="rect">
            <a:avLst/>
          </a:prstGeom>
        </p:spPr>
        <p:txBody>
          <a:bodyPr vert="horz" numCol="1">
            <a:noAutofit/>
          </a:bodyPr>
          <a:lstStyle/>
          <a:p>
            <a:pPr>
              <a:spcAft>
                <a:spcPts val="1200"/>
              </a:spcAft>
              <a:buClr>
                <a:schemeClr val="accent1"/>
              </a:buClr>
              <a:buSzPct val="68000"/>
              <a:defRPr/>
            </a:pPr>
            <a:r>
              <a:rPr lang="en-GB" b="1" dirty="0">
                <a:solidFill>
                  <a:srgbClr val="47B403"/>
                </a:solidFill>
                <a:latin typeface="Droid Sans" pitchFamily="34" charset="0"/>
                <a:ea typeface="Droid Sans" pitchFamily="34" charset="0"/>
                <a:cs typeface="Droid Sans" pitchFamily="34" charset="0"/>
              </a:rPr>
              <a:t>The impact on charities &amp; social enterprises</a:t>
            </a:r>
          </a:p>
        </p:txBody>
      </p:sp>
      <p:sp>
        <p:nvSpPr>
          <p:cNvPr id="4" name="Title 2">
            <a:extLst>
              <a:ext uri="{FF2B5EF4-FFF2-40B4-BE49-F238E27FC236}">
                <a16:creationId xmlns:a16="http://schemas.microsoft.com/office/drawing/2014/main" id="{E912CDA4-189F-64AE-A5CC-2D53380A4ADD}"/>
              </a:ext>
            </a:extLst>
          </p:cNvPr>
          <p:cNvSpPr txBox="1">
            <a:spLocks/>
          </p:cNvSpPr>
          <p:nvPr/>
        </p:nvSpPr>
        <p:spPr>
          <a:xfrm>
            <a:off x="4007768" y="274638"/>
            <a:ext cx="5328592" cy="1143000"/>
          </a:xfrm>
          <a:prstGeom prst="rect">
            <a:avLst/>
          </a:prstGeom>
          <a:noFill/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algn="ctr">
              <a:spcBef>
                <a:spcPct val="0"/>
              </a:spcBef>
              <a:defRPr/>
            </a:pPr>
            <a:r>
              <a:rPr lang="en-US" sz="2800" b="1" dirty="0">
                <a:solidFill>
                  <a:schemeClr val="tx2"/>
                </a:solidFill>
                <a:latin typeface="Droid Sans"/>
                <a:ea typeface="+mj-ea"/>
                <a:cs typeface="+mj-cs"/>
              </a:rPr>
              <a:t>Navigating </a:t>
            </a:r>
            <a:r>
              <a:rPr lang="en-GB" sz="2800" b="1" dirty="0">
                <a:solidFill>
                  <a:schemeClr val="tx2"/>
                </a:solidFill>
                <a:latin typeface="Droid Sans"/>
                <a:ea typeface="+mj-ea"/>
                <a:cs typeface="+mj-cs"/>
              </a:rPr>
              <a:t>the cost-of-living crisis with funder support</a:t>
            </a:r>
          </a:p>
        </p:txBody>
      </p:sp>
      <p:pic>
        <p:nvPicPr>
          <p:cNvPr id="6" name="Picture 5" descr="Logo&#10;&#10;Description automatically generated">
            <a:extLst>
              <a:ext uri="{FF2B5EF4-FFF2-40B4-BE49-F238E27FC236}">
                <a16:creationId xmlns:a16="http://schemas.microsoft.com/office/drawing/2014/main" id="{AE9105DE-F120-B890-4D41-D3832BE2413C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28169" y="500043"/>
            <a:ext cx="792975" cy="79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52938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:\Users\Mike\Google Drive\Work\Solo consultancy\Planning work\Website\Core visual elements\Lime Green Consulting final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2024034" y="500043"/>
            <a:ext cx="2094458" cy="762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Content Placeholder 1"/>
          <p:cNvSpPr txBox="1">
            <a:spLocks/>
          </p:cNvSpPr>
          <p:nvPr/>
        </p:nvSpPr>
        <p:spPr>
          <a:xfrm>
            <a:off x="1991544" y="1484784"/>
            <a:ext cx="8229600" cy="3888432"/>
          </a:xfrm>
          <a:prstGeom prst="rect">
            <a:avLst/>
          </a:prstGeom>
        </p:spPr>
        <p:txBody>
          <a:bodyPr vert="horz" numCol="1">
            <a:noAutofit/>
          </a:bodyPr>
          <a:lstStyle/>
          <a:p>
            <a:pPr>
              <a:spcAft>
                <a:spcPts val="1200"/>
              </a:spcAft>
              <a:buClr>
                <a:schemeClr val="accent1"/>
              </a:buClr>
              <a:buSzPct val="68000"/>
              <a:defRPr/>
            </a:pPr>
            <a:r>
              <a:rPr lang="en-GB" b="1" dirty="0">
                <a:solidFill>
                  <a:srgbClr val="47B403"/>
                </a:solidFill>
                <a:latin typeface="Droid Sans" pitchFamily="34" charset="0"/>
                <a:ea typeface="Droid Sans" pitchFamily="34" charset="0"/>
                <a:cs typeface="Droid Sans" pitchFamily="34" charset="0"/>
              </a:rPr>
              <a:t>The impact on charities &amp; social enterprises</a:t>
            </a:r>
          </a:p>
          <a:p>
            <a:pPr marL="365760" indent="-256032">
              <a:spcAft>
                <a:spcPts val="500"/>
              </a:spcAft>
              <a:buClr>
                <a:schemeClr val="accent1"/>
              </a:buClr>
              <a:buSzPct val="68000"/>
              <a:buFont typeface="Wingdings" pitchFamily="2" charset="2"/>
              <a:buChar char="Ø"/>
              <a:defRPr/>
            </a:pPr>
            <a:r>
              <a:rPr lang="en-US" dirty="0">
                <a:solidFill>
                  <a:srgbClr val="515151"/>
                </a:solidFill>
                <a:latin typeface="Droid Sans" pitchFamily="34" charset="0"/>
                <a:ea typeface="Droid Sans" pitchFamily="34" charset="0"/>
                <a:cs typeface="Droid Sans" pitchFamily="34" charset="0"/>
              </a:rPr>
              <a:t>Your project costs &amp; running costs are likely to be impacted by:</a:t>
            </a:r>
          </a:p>
          <a:p>
            <a:pPr marL="822960" lvl="1" indent="-256032">
              <a:spcAft>
                <a:spcPts val="500"/>
              </a:spcAft>
              <a:buClr>
                <a:schemeClr val="accent1"/>
              </a:buClr>
              <a:buSzPct val="68000"/>
              <a:buFont typeface="Wingdings" pitchFamily="2" charset="2"/>
              <a:buChar char="Ø"/>
              <a:defRPr/>
            </a:pPr>
            <a:r>
              <a:rPr lang="en-US" dirty="0">
                <a:solidFill>
                  <a:srgbClr val="515151"/>
                </a:solidFill>
                <a:latin typeface="Droid Sans" pitchFamily="34" charset="0"/>
                <a:ea typeface="Droid Sans" pitchFamily="34" charset="0"/>
                <a:cs typeface="Droid Sans" pitchFamily="34" charset="0"/>
              </a:rPr>
              <a:t>Rising energy bills</a:t>
            </a:r>
          </a:p>
          <a:p>
            <a:pPr marL="822960" lvl="1" indent="-256032">
              <a:spcAft>
                <a:spcPts val="500"/>
              </a:spcAft>
              <a:buClr>
                <a:schemeClr val="accent1"/>
              </a:buClr>
              <a:buSzPct val="68000"/>
              <a:buFont typeface="Wingdings" pitchFamily="2" charset="2"/>
              <a:buChar char="Ø"/>
              <a:defRPr/>
            </a:pPr>
            <a:r>
              <a:rPr lang="en-US" dirty="0">
                <a:solidFill>
                  <a:srgbClr val="515151"/>
                </a:solidFill>
                <a:latin typeface="Droid Sans" pitchFamily="34" charset="0"/>
                <a:ea typeface="Droid Sans" pitchFamily="34" charset="0"/>
                <a:cs typeface="Droid Sans" pitchFamily="34" charset="0"/>
              </a:rPr>
              <a:t>High inflation (impacting cost of services, materials, food, fuel etc.)</a:t>
            </a:r>
          </a:p>
          <a:p>
            <a:pPr marL="822960" lvl="1" indent="-256032">
              <a:spcAft>
                <a:spcPts val="500"/>
              </a:spcAft>
              <a:buClr>
                <a:schemeClr val="accent1"/>
              </a:buClr>
              <a:buSzPct val="68000"/>
              <a:buFont typeface="Wingdings" pitchFamily="2" charset="2"/>
              <a:buChar char="Ø"/>
              <a:defRPr/>
            </a:pPr>
            <a:r>
              <a:rPr lang="en-US" dirty="0">
                <a:solidFill>
                  <a:srgbClr val="515151"/>
                </a:solidFill>
                <a:latin typeface="Droid Sans" pitchFamily="34" charset="0"/>
                <a:ea typeface="Droid Sans" pitchFamily="34" charset="0"/>
                <a:cs typeface="Droid Sans" pitchFamily="34" charset="0"/>
              </a:rPr>
              <a:t>Increased staffing costs (because your staff are facing the same challenges)</a:t>
            </a:r>
          </a:p>
          <a:p>
            <a:pPr marL="822960" lvl="1" indent="-256032">
              <a:spcAft>
                <a:spcPts val="1200"/>
              </a:spcAft>
              <a:buClr>
                <a:schemeClr val="accent1"/>
              </a:buClr>
              <a:buSzPct val="68000"/>
              <a:buFont typeface="Wingdings" pitchFamily="2" charset="2"/>
              <a:buChar char="Ø"/>
              <a:defRPr/>
            </a:pPr>
            <a:r>
              <a:rPr lang="en-US" dirty="0">
                <a:solidFill>
                  <a:srgbClr val="515151"/>
                </a:solidFill>
                <a:latin typeface="Droid Sans" pitchFamily="34" charset="0"/>
                <a:ea typeface="Droid Sans" pitchFamily="34" charset="0"/>
                <a:cs typeface="Droid Sans" pitchFamily="34" charset="0"/>
              </a:rPr>
              <a:t>Increasing demand for your services by those in need</a:t>
            </a:r>
          </a:p>
          <a:p>
            <a:pPr marL="365760" indent="-256032">
              <a:spcAft>
                <a:spcPts val="1200"/>
              </a:spcAft>
              <a:buClr>
                <a:schemeClr val="accent1"/>
              </a:buClr>
              <a:buSzPct val="68000"/>
              <a:buFont typeface="Wingdings" pitchFamily="2" charset="2"/>
              <a:buChar char="Ø"/>
              <a:defRPr/>
            </a:pPr>
            <a:r>
              <a:rPr lang="en-US" dirty="0">
                <a:solidFill>
                  <a:srgbClr val="515151"/>
                </a:solidFill>
                <a:latin typeface="Droid Sans" pitchFamily="34" charset="0"/>
                <a:ea typeface="Droid Sans" pitchFamily="34" charset="0"/>
                <a:cs typeface="Droid Sans" pitchFamily="34" charset="0"/>
              </a:rPr>
              <a:t>Grants &amp; donations aren’t going as far</a:t>
            </a:r>
          </a:p>
          <a:p>
            <a:pPr marL="365760" indent="-256032">
              <a:spcAft>
                <a:spcPts val="1200"/>
              </a:spcAft>
              <a:buClr>
                <a:schemeClr val="accent1"/>
              </a:buClr>
              <a:buSzPct val="68000"/>
              <a:buFont typeface="Wingdings" pitchFamily="2" charset="2"/>
              <a:buChar char="Ø"/>
              <a:defRPr/>
            </a:pPr>
            <a:r>
              <a:rPr lang="en-US" dirty="0">
                <a:solidFill>
                  <a:srgbClr val="515151"/>
                </a:solidFill>
                <a:latin typeface="Droid Sans" pitchFamily="34" charset="0"/>
                <a:ea typeface="Droid Sans" pitchFamily="34" charset="0"/>
                <a:cs typeface="Droid Sans" pitchFamily="34" charset="0"/>
              </a:rPr>
              <a:t>Funders may have less to give after Covid &amp; in the current landscape</a:t>
            </a:r>
          </a:p>
        </p:txBody>
      </p:sp>
      <p:sp>
        <p:nvSpPr>
          <p:cNvPr id="3" name="Content Placeholder 1">
            <a:extLst>
              <a:ext uri="{FF2B5EF4-FFF2-40B4-BE49-F238E27FC236}">
                <a16:creationId xmlns:a16="http://schemas.microsoft.com/office/drawing/2014/main" id="{E154EA1E-C00B-98D1-2B07-8390AA7CE600}"/>
              </a:ext>
            </a:extLst>
          </p:cNvPr>
          <p:cNvSpPr txBox="1">
            <a:spLocks/>
          </p:cNvSpPr>
          <p:nvPr/>
        </p:nvSpPr>
        <p:spPr>
          <a:xfrm>
            <a:off x="2015155" y="4869160"/>
            <a:ext cx="8229600" cy="1368152"/>
          </a:xfrm>
          <a:prstGeom prst="rect">
            <a:avLst/>
          </a:prstGeom>
        </p:spPr>
        <p:txBody>
          <a:bodyPr vert="horz" numCol="1">
            <a:noAutofit/>
          </a:bodyPr>
          <a:lstStyle/>
          <a:p>
            <a:pPr marL="360363" indent="-268288">
              <a:spcAft>
                <a:spcPts val="500"/>
              </a:spcAft>
              <a:buClr>
                <a:schemeClr val="accent1"/>
              </a:buClr>
              <a:buSzPct val="68000"/>
              <a:buFont typeface="Wingdings" panose="05000000000000000000" pitchFamily="2" charset="2"/>
              <a:buChar char="Ø"/>
              <a:defRPr/>
            </a:pPr>
            <a:r>
              <a:rPr lang="en-US" dirty="0">
                <a:solidFill>
                  <a:srgbClr val="47B403"/>
                </a:solidFill>
                <a:latin typeface="Droid Sans" pitchFamily="34" charset="0"/>
                <a:ea typeface="Droid Sans" pitchFamily="34" charset="0"/>
                <a:cs typeface="Droid Sans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In early 2022, </a:t>
            </a:r>
            <a:r>
              <a:rPr lang="en-GB" dirty="0">
                <a:solidFill>
                  <a:srgbClr val="47B403"/>
                </a:solidFill>
                <a:latin typeface="Droid Sans" pitchFamily="34" charset="0"/>
                <a:ea typeface="Droid Sans" pitchFamily="34" charset="0"/>
                <a:cs typeface="Droid Sans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Pro Bono Economics</a:t>
            </a:r>
            <a:r>
              <a:rPr lang="en-GB" dirty="0">
                <a:solidFill>
                  <a:srgbClr val="515151"/>
                </a:solidFill>
                <a:latin typeface="Droid Sans" pitchFamily="34" charset="0"/>
                <a:ea typeface="Droid Sans" pitchFamily="34" charset="0"/>
                <a:cs typeface="Droid Sans" pitchFamily="34" charset="0"/>
              </a:rPr>
              <a:t> recently reported that:</a:t>
            </a:r>
          </a:p>
          <a:p>
            <a:pPr marL="852678" lvl="1" indent="-285750">
              <a:spcAft>
                <a:spcPts val="500"/>
              </a:spcAft>
              <a:buClr>
                <a:srgbClr val="47B403"/>
              </a:buClr>
              <a:buSzPct val="68000"/>
              <a:buFont typeface="Wingdings" panose="05000000000000000000" pitchFamily="2" charset="2"/>
              <a:buChar char="Ø"/>
            </a:pPr>
            <a:r>
              <a:rPr lang="en-US" b="0" i="0" dirty="0">
                <a:solidFill>
                  <a:srgbClr val="515150"/>
                </a:solidFill>
                <a:effectLst/>
                <a:latin typeface="Droid Sans" panose="020B0606030804020204" pitchFamily="34" charset="0"/>
              </a:rPr>
              <a:t>Organisations would need to increase salaries by 8.8% between 2021 and 2024 just to avoid a fall in wages in real terms</a:t>
            </a:r>
          </a:p>
          <a:p>
            <a:pPr marL="852678" lvl="1" indent="-285750">
              <a:spcAft>
                <a:spcPts val="500"/>
              </a:spcAft>
              <a:buClr>
                <a:srgbClr val="47B403"/>
              </a:buClr>
              <a:buSzPct val="68000"/>
              <a:buFont typeface="Wingdings" panose="05000000000000000000" pitchFamily="2" charset="2"/>
              <a:buChar char="Ø"/>
            </a:pPr>
            <a:r>
              <a:rPr lang="en-US" b="0" i="0" dirty="0">
                <a:solidFill>
                  <a:srgbClr val="515151"/>
                </a:solidFill>
                <a:effectLst/>
                <a:latin typeface="Droid Sans" panose="020B0606030804020204" pitchFamily="34" charset="0"/>
              </a:rPr>
              <a:t>A grant worth £100,000 in 2021 will be worth £94,000 by 2023</a:t>
            </a:r>
            <a:endParaRPr lang="en-US" dirty="0">
              <a:solidFill>
                <a:srgbClr val="515151"/>
              </a:solidFill>
              <a:latin typeface="Droid Sans" pitchFamily="34" charset="0"/>
              <a:ea typeface="Droid Sans" pitchFamily="34" charset="0"/>
              <a:cs typeface="Droid Sans" pitchFamily="34" charset="0"/>
            </a:endParaRPr>
          </a:p>
          <a:p>
            <a:pPr marL="822960" lvl="1" indent="-256032">
              <a:spcAft>
                <a:spcPts val="1200"/>
              </a:spcAft>
              <a:buClr>
                <a:schemeClr val="accent1"/>
              </a:buClr>
              <a:buSzPct val="68000"/>
              <a:buFont typeface="Wingdings" pitchFamily="2" charset="2"/>
              <a:buChar char="Ø"/>
              <a:defRPr/>
            </a:pPr>
            <a:endParaRPr lang="en-GB" dirty="0">
              <a:solidFill>
                <a:srgbClr val="515151"/>
              </a:solidFill>
              <a:latin typeface="Droid Sans" pitchFamily="34" charset="0"/>
              <a:ea typeface="Droid Sans" pitchFamily="34" charset="0"/>
              <a:cs typeface="Droid Sans" pitchFamily="34" charset="0"/>
            </a:endParaRPr>
          </a:p>
        </p:txBody>
      </p:sp>
      <p:sp>
        <p:nvSpPr>
          <p:cNvPr id="4" name="Title 2">
            <a:extLst>
              <a:ext uri="{FF2B5EF4-FFF2-40B4-BE49-F238E27FC236}">
                <a16:creationId xmlns:a16="http://schemas.microsoft.com/office/drawing/2014/main" id="{E0D3AAC7-AF0C-06A7-75D3-BD250B74FC8E}"/>
              </a:ext>
            </a:extLst>
          </p:cNvPr>
          <p:cNvSpPr txBox="1">
            <a:spLocks/>
          </p:cNvSpPr>
          <p:nvPr/>
        </p:nvSpPr>
        <p:spPr>
          <a:xfrm>
            <a:off x="4007768" y="274638"/>
            <a:ext cx="5328592" cy="1143000"/>
          </a:xfrm>
          <a:prstGeom prst="rect">
            <a:avLst/>
          </a:prstGeom>
          <a:noFill/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algn="ctr">
              <a:spcBef>
                <a:spcPct val="0"/>
              </a:spcBef>
              <a:defRPr/>
            </a:pPr>
            <a:r>
              <a:rPr lang="en-US" sz="2800" b="1" dirty="0">
                <a:solidFill>
                  <a:schemeClr val="tx2"/>
                </a:solidFill>
                <a:latin typeface="Droid Sans"/>
                <a:ea typeface="+mj-ea"/>
                <a:cs typeface="+mj-cs"/>
              </a:rPr>
              <a:t>Navigating </a:t>
            </a:r>
            <a:r>
              <a:rPr lang="en-GB" sz="2800" b="1" dirty="0">
                <a:solidFill>
                  <a:schemeClr val="tx2"/>
                </a:solidFill>
                <a:latin typeface="Droid Sans"/>
                <a:ea typeface="+mj-ea"/>
                <a:cs typeface="+mj-cs"/>
              </a:rPr>
              <a:t>the cost-of-living crisis with funder support</a:t>
            </a:r>
          </a:p>
        </p:txBody>
      </p:sp>
      <p:pic>
        <p:nvPicPr>
          <p:cNvPr id="7" name="Picture 6" descr="Logo&#10;&#10;Description automatically generated">
            <a:extLst>
              <a:ext uri="{FF2B5EF4-FFF2-40B4-BE49-F238E27FC236}">
                <a16:creationId xmlns:a16="http://schemas.microsoft.com/office/drawing/2014/main" id="{28631D35-1408-9CFD-4C4C-6C9B882C0ED9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28169" y="500043"/>
            <a:ext cx="792975" cy="79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35715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:\Users\Mike\Google Drive\Work\Solo consultancy\Planning work\Website\Core visual elements\Lime Green Consulting final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2024034" y="500043"/>
            <a:ext cx="2094458" cy="762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Content Placeholder 1"/>
          <p:cNvSpPr txBox="1">
            <a:spLocks/>
          </p:cNvSpPr>
          <p:nvPr/>
        </p:nvSpPr>
        <p:spPr>
          <a:xfrm>
            <a:off x="1991544" y="1484784"/>
            <a:ext cx="8352928" cy="2952328"/>
          </a:xfrm>
          <a:prstGeom prst="rect">
            <a:avLst/>
          </a:prstGeom>
        </p:spPr>
        <p:txBody>
          <a:bodyPr vert="horz" numCol="1">
            <a:noAutofit/>
          </a:bodyPr>
          <a:lstStyle/>
          <a:p>
            <a:pPr>
              <a:spcAft>
                <a:spcPts val="1200"/>
              </a:spcAft>
              <a:buClr>
                <a:schemeClr val="accent1"/>
              </a:buClr>
              <a:buSzPct val="68000"/>
              <a:defRPr/>
            </a:pPr>
            <a:r>
              <a:rPr lang="en-GB" b="1" dirty="0">
                <a:solidFill>
                  <a:srgbClr val="47B403"/>
                </a:solidFill>
                <a:latin typeface="Droid Sans" pitchFamily="34" charset="0"/>
                <a:ea typeface="Droid Sans" pitchFamily="34" charset="0"/>
                <a:cs typeface="Droid Sans" pitchFamily="34" charset="0"/>
              </a:rPr>
              <a:t>Calculating your rising costs</a:t>
            </a:r>
          </a:p>
          <a:p>
            <a:pPr marL="365125" indent="-365125">
              <a:spcAft>
                <a:spcPts val="1200"/>
              </a:spcAft>
              <a:buClr>
                <a:schemeClr val="accent1"/>
              </a:buClr>
              <a:buSzPct val="68000"/>
              <a:defRPr/>
            </a:pPr>
            <a:r>
              <a:rPr lang="en-US" dirty="0">
                <a:solidFill>
                  <a:srgbClr val="515151"/>
                </a:solidFill>
                <a:latin typeface="Droid Sans" pitchFamily="34" charset="0"/>
                <a:ea typeface="Droid Sans" pitchFamily="34" charset="0"/>
                <a:cs typeface="Droid Sans" pitchFamily="34" charset="0"/>
              </a:rPr>
              <a:t>Things you’re doing the same but now cost more:</a:t>
            </a:r>
          </a:p>
          <a:p>
            <a:pPr marL="365125" indent="-365125">
              <a:spcAft>
                <a:spcPts val="1200"/>
              </a:spcAft>
              <a:buClr>
                <a:schemeClr val="accent1"/>
              </a:buClr>
              <a:buSzPct val="68000"/>
              <a:buFont typeface="Wingdings" pitchFamily="2" charset="2"/>
              <a:buChar char="Ø"/>
              <a:defRPr/>
            </a:pPr>
            <a:r>
              <a:rPr lang="en-US" dirty="0">
                <a:solidFill>
                  <a:srgbClr val="515151"/>
                </a:solidFill>
                <a:latin typeface="Droid Sans" pitchFamily="34" charset="0"/>
                <a:ea typeface="Droid Sans" pitchFamily="34" charset="0"/>
                <a:cs typeface="Droid Sans" pitchFamily="34" charset="0"/>
              </a:rPr>
              <a:t>Factor in increased costs due to rising energy bills and inflation if you haven’t re-budgeted recently</a:t>
            </a:r>
          </a:p>
          <a:p>
            <a:pPr marL="365125" indent="-365125">
              <a:spcAft>
                <a:spcPts val="1200"/>
              </a:spcAft>
              <a:buClr>
                <a:schemeClr val="accent1"/>
              </a:buClr>
              <a:buSzPct val="68000"/>
              <a:buFont typeface="Wingdings" pitchFamily="2" charset="2"/>
              <a:buChar char="Ø"/>
              <a:defRPr/>
            </a:pPr>
            <a:r>
              <a:rPr lang="en-US" dirty="0">
                <a:solidFill>
                  <a:srgbClr val="515151"/>
                </a:solidFill>
                <a:latin typeface="Droid Sans" pitchFamily="34" charset="0"/>
                <a:ea typeface="Droid Sans" pitchFamily="34" charset="0"/>
                <a:cs typeface="Droid Sans" pitchFamily="34" charset="0"/>
              </a:rPr>
              <a:t>Identify any specific vulnerabilities (e.g. supplier contracts up for renewal, landlord clauses)</a:t>
            </a:r>
          </a:p>
          <a:p>
            <a:pPr marL="365125" indent="-365125">
              <a:spcAft>
                <a:spcPts val="1200"/>
              </a:spcAft>
              <a:buClr>
                <a:schemeClr val="accent1"/>
              </a:buClr>
              <a:buSzPct val="68000"/>
              <a:buFont typeface="Wingdings" pitchFamily="2" charset="2"/>
              <a:buChar char="Ø"/>
              <a:defRPr/>
            </a:pPr>
            <a:r>
              <a:rPr lang="en-US" dirty="0">
                <a:solidFill>
                  <a:srgbClr val="515151"/>
                </a:solidFill>
                <a:latin typeface="Droid Sans" pitchFamily="34" charset="0"/>
                <a:ea typeface="Droid Sans" pitchFamily="34" charset="0"/>
                <a:cs typeface="Droid Sans" pitchFamily="34" charset="0"/>
              </a:rPr>
              <a:t>Plan for salary increases, especially for your most vulnerable staff</a:t>
            </a:r>
          </a:p>
          <a:p>
            <a:pPr marL="365125" indent="-365125">
              <a:spcAft>
                <a:spcPts val="1200"/>
              </a:spcAft>
              <a:buClr>
                <a:schemeClr val="accent1"/>
              </a:buClr>
              <a:buSzPct val="68000"/>
              <a:buFont typeface="Wingdings" pitchFamily="2" charset="2"/>
              <a:buChar char="Ø"/>
              <a:defRPr/>
            </a:pPr>
            <a:r>
              <a:rPr lang="en-US" dirty="0">
                <a:solidFill>
                  <a:srgbClr val="515151"/>
                </a:solidFill>
                <a:latin typeface="Droid Sans" pitchFamily="34" charset="0"/>
                <a:ea typeface="Droid Sans" pitchFamily="34" charset="0"/>
                <a:cs typeface="Droid Sans" pitchFamily="34" charset="0"/>
              </a:rPr>
              <a:t>Apply year-on-year inflationary increases for future years</a:t>
            </a:r>
          </a:p>
        </p:txBody>
      </p:sp>
      <p:pic>
        <p:nvPicPr>
          <p:cNvPr id="5122" name="Picture 2" descr="Calculator, Computer, Solar Calculator">
            <a:extLst>
              <a:ext uri="{FF2B5EF4-FFF2-40B4-BE49-F238E27FC236}">
                <a16:creationId xmlns:a16="http://schemas.microsoft.com/office/drawing/2014/main" id="{09F20937-57D2-5E44-1F7C-FCD4800B741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52184" y="4533123"/>
            <a:ext cx="2016224" cy="13441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4EF2E1EB-B841-F805-D290-1522CF44DB35}"/>
              </a:ext>
            </a:extLst>
          </p:cNvPr>
          <p:cNvSpPr txBox="1">
            <a:spLocks/>
          </p:cNvSpPr>
          <p:nvPr/>
        </p:nvSpPr>
        <p:spPr>
          <a:xfrm>
            <a:off x="4007768" y="274638"/>
            <a:ext cx="5328592" cy="1143000"/>
          </a:xfrm>
          <a:prstGeom prst="rect">
            <a:avLst/>
          </a:prstGeom>
          <a:noFill/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algn="ctr">
              <a:spcBef>
                <a:spcPct val="0"/>
              </a:spcBef>
              <a:defRPr/>
            </a:pPr>
            <a:r>
              <a:rPr lang="en-US" sz="2800" b="1" dirty="0">
                <a:solidFill>
                  <a:schemeClr val="tx2"/>
                </a:solidFill>
                <a:latin typeface="Droid Sans"/>
                <a:ea typeface="+mj-ea"/>
                <a:cs typeface="+mj-cs"/>
              </a:rPr>
              <a:t>Navigating </a:t>
            </a:r>
            <a:r>
              <a:rPr lang="en-GB" sz="2800" b="1" dirty="0">
                <a:solidFill>
                  <a:schemeClr val="tx2"/>
                </a:solidFill>
                <a:latin typeface="Droid Sans"/>
                <a:ea typeface="+mj-ea"/>
                <a:cs typeface="+mj-cs"/>
              </a:rPr>
              <a:t>the cost-of-living crisis with funder support</a:t>
            </a:r>
          </a:p>
        </p:txBody>
      </p:sp>
      <p:pic>
        <p:nvPicPr>
          <p:cNvPr id="4" name="Picture 3" descr="Logo&#10;&#10;Description automatically generated">
            <a:extLst>
              <a:ext uri="{FF2B5EF4-FFF2-40B4-BE49-F238E27FC236}">
                <a16:creationId xmlns:a16="http://schemas.microsoft.com/office/drawing/2014/main" id="{08C2B341-39A5-994F-0193-A82AF85789C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28169" y="500043"/>
            <a:ext cx="792975" cy="79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59177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:\Users\Mike\Google Drive\Work\Solo consultancy\Planning work\Website\Core visual elements\Lime Green Consulting final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2024034" y="500043"/>
            <a:ext cx="2094458" cy="762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Content Placeholder 1"/>
          <p:cNvSpPr txBox="1">
            <a:spLocks/>
          </p:cNvSpPr>
          <p:nvPr/>
        </p:nvSpPr>
        <p:spPr>
          <a:xfrm>
            <a:off x="1991544" y="1484784"/>
            <a:ext cx="8352928" cy="2952328"/>
          </a:xfrm>
          <a:prstGeom prst="rect">
            <a:avLst/>
          </a:prstGeom>
        </p:spPr>
        <p:txBody>
          <a:bodyPr vert="horz" numCol="1">
            <a:noAutofit/>
          </a:bodyPr>
          <a:lstStyle/>
          <a:p>
            <a:pPr>
              <a:spcAft>
                <a:spcPts val="1200"/>
              </a:spcAft>
              <a:buClr>
                <a:schemeClr val="accent1"/>
              </a:buClr>
              <a:buSzPct val="68000"/>
              <a:defRPr/>
            </a:pPr>
            <a:r>
              <a:rPr lang="en-GB" b="1" dirty="0">
                <a:solidFill>
                  <a:srgbClr val="47B403"/>
                </a:solidFill>
                <a:latin typeface="Droid Sans" pitchFamily="34" charset="0"/>
                <a:ea typeface="Droid Sans" pitchFamily="34" charset="0"/>
                <a:cs typeface="Droid Sans" pitchFamily="34" charset="0"/>
              </a:rPr>
              <a:t>Calculating your rising costs</a:t>
            </a:r>
          </a:p>
          <a:p>
            <a:pPr marL="365125" indent="-365125">
              <a:spcAft>
                <a:spcPts val="1200"/>
              </a:spcAft>
              <a:buClr>
                <a:schemeClr val="accent1"/>
              </a:buClr>
              <a:buSzPct val="68000"/>
              <a:defRPr/>
            </a:pPr>
            <a:r>
              <a:rPr lang="en-US" dirty="0">
                <a:solidFill>
                  <a:srgbClr val="515151"/>
                </a:solidFill>
                <a:latin typeface="Droid Sans" pitchFamily="34" charset="0"/>
                <a:ea typeface="Droid Sans" pitchFamily="34" charset="0"/>
                <a:cs typeface="Droid Sans" pitchFamily="34" charset="0"/>
              </a:rPr>
              <a:t>Things you might need to do differently:</a:t>
            </a:r>
          </a:p>
          <a:p>
            <a:pPr marL="365125" indent="-365125">
              <a:spcAft>
                <a:spcPts val="1200"/>
              </a:spcAft>
              <a:buClr>
                <a:schemeClr val="accent1"/>
              </a:buClr>
              <a:buSzPct val="68000"/>
              <a:buFont typeface="Wingdings" pitchFamily="2" charset="2"/>
              <a:buChar char="Ø"/>
              <a:defRPr/>
            </a:pPr>
            <a:r>
              <a:rPr lang="en-US" dirty="0">
                <a:solidFill>
                  <a:srgbClr val="515151"/>
                </a:solidFill>
                <a:latin typeface="Droid Sans" pitchFamily="34" charset="0"/>
                <a:ea typeface="Droid Sans" pitchFamily="34" charset="0"/>
                <a:cs typeface="Droid Sans" pitchFamily="34" charset="0"/>
              </a:rPr>
              <a:t>The cost of meeting rising service demand (e.g. increased sessional worker hours, volunteer expenses, room hire)</a:t>
            </a:r>
          </a:p>
          <a:p>
            <a:pPr marL="365125" indent="-365125">
              <a:spcAft>
                <a:spcPts val="1200"/>
              </a:spcAft>
              <a:buClr>
                <a:schemeClr val="accent1"/>
              </a:buClr>
              <a:buSzPct val="68000"/>
              <a:buFont typeface="Wingdings" pitchFamily="2" charset="2"/>
              <a:buChar char="Ø"/>
              <a:defRPr/>
            </a:pPr>
            <a:r>
              <a:rPr lang="en-US" dirty="0">
                <a:solidFill>
                  <a:srgbClr val="515151"/>
                </a:solidFill>
                <a:latin typeface="Droid Sans" pitchFamily="34" charset="0"/>
                <a:ea typeface="Droid Sans" pitchFamily="34" charset="0"/>
                <a:cs typeface="Droid Sans" pitchFamily="34" charset="0"/>
              </a:rPr>
              <a:t>The cost of overcoming people’s barriers (e.g. meals, travel expenses, childcare)</a:t>
            </a:r>
          </a:p>
          <a:p>
            <a:pPr marL="365125" indent="-365125">
              <a:spcAft>
                <a:spcPts val="1200"/>
              </a:spcAft>
              <a:buClr>
                <a:schemeClr val="accent1"/>
              </a:buClr>
              <a:buSzPct val="68000"/>
              <a:buFont typeface="Wingdings" pitchFamily="2" charset="2"/>
              <a:buChar char="Ø"/>
              <a:defRPr/>
            </a:pPr>
            <a:r>
              <a:rPr lang="en-US" dirty="0">
                <a:solidFill>
                  <a:srgbClr val="515151"/>
                </a:solidFill>
                <a:latin typeface="Droid Sans" pitchFamily="34" charset="0"/>
                <a:ea typeface="Droid Sans" pitchFamily="34" charset="0"/>
                <a:cs typeface="Droid Sans" pitchFamily="34" charset="0"/>
              </a:rPr>
              <a:t>The cost of doing something entirely new or different (but question whether you’re doing it for the right reasons, and you’re the right organisation to do it)</a:t>
            </a:r>
          </a:p>
          <a:p>
            <a:pPr marL="365125" indent="-365125">
              <a:spcAft>
                <a:spcPts val="1200"/>
              </a:spcAft>
              <a:buClr>
                <a:schemeClr val="accent1"/>
              </a:buClr>
              <a:buSzPct val="68000"/>
              <a:buFont typeface="Wingdings" pitchFamily="2" charset="2"/>
              <a:buChar char="Ø"/>
              <a:defRPr/>
            </a:pPr>
            <a:endParaRPr lang="en-US" dirty="0">
              <a:solidFill>
                <a:srgbClr val="515151"/>
              </a:solidFill>
              <a:latin typeface="Droid Sans" pitchFamily="34" charset="0"/>
              <a:ea typeface="Droid Sans" pitchFamily="34" charset="0"/>
              <a:cs typeface="Droid Sans" pitchFamily="34" charset="0"/>
            </a:endParaRPr>
          </a:p>
          <a:p>
            <a:pPr marL="365125" lvl="1" indent="-365125">
              <a:spcAft>
                <a:spcPts val="1200"/>
              </a:spcAft>
              <a:buClr>
                <a:schemeClr val="accent1"/>
              </a:buClr>
              <a:buSzPct val="68000"/>
              <a:buFont typeface="Wingdings" pitchFamily="2" charset="2"/>
              <a:buChar char="Ø"/>
              <a:defRPr/>
            </a:pPr>
            <a:endParaRPr lang="en-GB" dirty="0">
              <a:solidFill>
                <a:srgbClr val="515151"/>
              </a:solidFill>
              <a:latin typeface="Droid Sans" pitchFamily="34" charset="0"/>
              <a:ea typeface="Droid Sans" pitchFamily="34" charset="0"/>
              <a:cs typeface="Droid Sans" pitchFamily="34" charset="0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4EF2E1EB-B841-F805-D290-1522CF44DB35}"/>
              </a:ext>
            </a:extLst>
          </p:cNvPr>
          <p:cNvSpPr txBox="1">
            <a:spLocks/>
          </p:cNvSpPr>
          <p:nvPr/>
        </p:nvSpPr>
        <p:spPr>
          <a:xfrm>
            <a:off x="4007768" y="274638"/>
            <a:ext cx="5328592" cy="1143000"/>
          </a:xfrm>
          <a:prstGeom prst="rect">
            <a:avLst/>
          </a:prstGeom>
          <a:noFill/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algn="ctr">
              <a:spcBef>
                <a:spcPct val="0"/>
              </a:spcBef>
              <a:defRPr/>
            </a:pPr>
            <a:r>
              <a:rPr lang="en-US" sz="2800" b="1" dirty="0">
                <a:solidFill>
                  <a:schemeClr val="tx2"/>
                </a:solidFill>
                <a:latin typeface="Droid Sans"/>
                <a:ea typeface="+mj-ea"/>
                <a:cs typeface="+mj-cs"/>
              </a:rPr>
              <a:t>Navigating </a:t>
            </a:r>
            <a:r>
              <a:rPr lang="en-GB" sz="2800" b="1" dirty="0">
                <a:solidFill>
                  <a:schemeClr val="tx2"/>
                </a:solidFill>
                <a:latin typeface="Droid Sans"/>
                <a:ea typeface="+mj-ea"/>
                <a:cs typeface="+mj-cs"/>
              </a:rPr>
              <a:t>the cost-of-living crisis with funder support</a:t>
            </a:r>
          </a:p>
        </p:txBody>
      </p:sp>
      <p:pic>
        <p:nvPicPr>
          <p:cNvPr id="4" name="Picture 3" descr="Logo&#10;&#10;Description automatically generated">
            <a:extLst>
              <a:ext uri="{FF2B5EF4-FFF2-40B4-BE49-F238E27FC236}">
                <a16:creationId xmlns:a16="http://schemas.microsoft.com/office/drawing/2014/main" id="{08C2B341-39A5-994F-0193-A82AF85789C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28169" y="500043"/>
            <a:ext cx="792975" cy="792000"/>
          </a:xfrm>
          <a:prstGeom prst="rect">
            <a:avLst/>
          </a:prstGeom>
        </p:spPr>
      </p:pic>
      <p:pic>
        <p:nvPicPr>
          <p:cNvPr id="2" name="Picture 2" descr="Calculator, Computer, Solar Calculator">
            <a:extLst>
              <a:ext uri="{FF2B5EF4-FFF2-40B4-BE49-F238E27FC236}">
                <a16:creationId xmlns:a16="http://schemas.microsoft.com/office/drawing/2014/main" id="{34B4F020-333A-5E5C-3B46-4CBCBB590FB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52184" y="4533123"/>
            <a:ext cx="2016224" cy="13441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649135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:\Users\Mike\Google Drive\Work\Solo consultancy\Planning work\Website\Core visual elements\Lime Green Consulting final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2024034" y="500043"/>
            <a:ext cx="2094458" cy="762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Content Placeholder 1"/>
          <p:cNvSpPr txBox="1">
            <a:spLocks/>
          </p:cNvSpPr>
          <p:nvPr/>
        </p:nvSpPr>
        <p:spPr>
          <a:xfrm>
            <a:off x="1991544" y="1484784"/>
            <a:ext cx="8352928" cy="2952328"/>
          </a:xfrm>
          <a:prstGeom prst="rect">
            <a:avLst/>
          </a:prstGeom>
        </p:spPr>
        <p:txBody>
          <a:bodyPr vert="horz" numCol="1">
            <a:noAutofit/>
          </a:bodyPr>
          <a:lstStyle/>
          <a:p>
            <a:pPr>
              <a:spcAft>
                <a:spcPts val="600"/>
              </a:spcAft>
              <a:buClr>
                <a:schemeClr val="accent1"/>
              </a:buClr>
              <a:buSzPct val="68000"/>
              <a:defRPr/>
            </a:pPr>
            <a:r>
              <a:rPr lang="en-GB" b="1" dirty="0">
                <a:solidFill>
                  <a:srgbClr val="47B403"/>
                </a:solidFill>
                <a:latin typeface="Droid Sans" pitchFamily="34" charset="0"/>
                <a:ea typeface="Droid Sans" pitchFamily="34" charset="0"/>
                <a:cs typeface="Droid Sans" pitchFamily="34" charset="0"/>
              </a:rPr>
              <a:t>You’ve re-calculated your costs, but how might you explain and justify this to a funder?</a:t>
            </a:r>
          </a:p>
          <a:p>
            <a:pPr marL="365125" indent="-365125">
              <a:spcAft>
                <a:spcPts val="600"/>
              </a:spcAft>
              <a:buClr>
                <a:schemeClr val="accent1"/>
              </a:buClr>
              <a:buSzPct val="68000"/>
              <a:buFont typeface="Wingdings" pitchFamily="2" charset="2"/>
              <a:buChar char="Ø"/>
              <a:defRPr/>
            </a:pPr>
            <a:r>
              <a:rPr lang="en-US" dirty="0">
                <a:solidFill>
                  <a:srgbClr val="47B403"/>
                </a:solidFill>
                <a:latin typeface="Droid Sans" pitchFamily="34" charset="0"/>
                <a:ea typeface="Droid Sans" pitchFamily="34" charset="0"/>
                <a:cs typeface="Droid Sans" pitchFamily="34" charset="0"/>
              </a:rPr>
              <a:t>Financial responsibility: </a:t>
            </a:r>
            <a:r>
              <a:rPr lang="en-US" dirty="0">
                <a:solidFill>
                  <a:srgbClr val="515151"/>
                </a:solidFill>
                <a:latin typeface="Droid Sans" pitchFamily="34" charset="0"/>
                <a:ea typeface="Droid Sans" pitchFamily="34" charset="0"/>
                <a:cs typeface="Droid Sans" pitchFamily="34" charset="0"/>
              </a:rPr>
              <a:t>“To ensure that we’re able to cover all our costs and remain financially stable as an organisation, we have increased our budget for this project by x% / we are including a budget line for contingency at x% for 2023-24.”</a:t>
            </a:r>
          </a:p>
          <a:p>
            <a:pPr marL="365125" indent="-365125">
              <a:spcAft>
                <a:spcPts val="600"/>
              </a:spcAft>
              <a:buClr>
                <a:schemeClr val="accent1"/>
              </a:buClr>
              <a:buSzPct val="68000"/>
              <a:buFont typeface="Wingdings" pitchFamily="2" charset="2"/>
              <a:buChar char="Ø"/>
              <a:defRPr/>
            </a:pPr>
            <a:r>
              <a:rPr lang="en-US" dirty="0">
                <a:solidFill>
                  <a:srgbClr val="47B403"/>
                </a:solidFill>
                <a:latin typeface="Droid Sans" pitchFamily="34" charset="0"/>
                <a:ea typeface="Droid Sans" pitchFamily="34" charset="0"/>
                <a:cs typeface="Droid Sans" pitchFamily="34" charset="0"/>
              </a:rPr>
              <a:t>Service quality: </a:t>
            </a:r>
            <a:r>
              <a:rPr lang="en-US" dirty="0">
                <a:solidFill>
                  <a:srgbClr val="515151"/>
                </a:solidFill>
                <a:latin typeface="Droid Sans" pitchFamily="34" charset="0"/>
                <a:ea typeface="Droid Sans" pitchFamily="34" charset="0"/>
                <a:cs typeface="Droid Sans" pitchFamily="34" charset="0"/>
              </a:rPr>
              <a:t>“To ensure that we’re able to keep providing the same quality of support to people in a challenging economic climate, and respond to people’s evolving needs in a difficult landscape, we have increased our budget for this project by x% for 2023-24.”</a:t>
            </a:r>
          </a:p>
          <a:p>
            <a:pPr marL="365125" indent="-365125">
              <a:spcAft>
                <a:spcPts val="600"/>
              </a:spcAft>
              <a:buClr>
                <a:schemeClr val="accent1"/>
              </a:buClr>
              <a:buSzPct val="68000"/>
              <a:buFont typeface="Wingdings" pitchFamily="2" charset="2"/>
              <a:buChar char="Ø"/>
              <a:defRPr/>
            </a:pPr>
            <a:r>
              <a:rPr lang="en-US" dirty="0">
                <a:solidFill>
                  <a:srgbClr val="47B403"/>
                </a:solidFill>
                <a:latin typeface="Droid Sans" pitchFamily="34" charset="0"/>
                <a:ea typeface="Droid Sans" pitchFamily="34" charset="0"/>
                <a:cs typeface="Droid Sans" pitchFamily="34" charset="0"/>
              </a:rPr>
              <a:t>Service user consultation: </a:t>
            </a:r>
            <a:r>
              <a:rPr lang="en-US" dirty="0">
                <a:solidFill>
                  <a:srgbClr val="515151"/>
                </a:solidFill>
                <a:latin typeface="Droid Sans" pitchFamily="34" charset="0"/>
                <a:ea typeface="Droid Sans" pitchFamily="34" charset="0"/>
                <a:cs typeface="Droid Sans" pitchFamily="34" charset="0"/>
              </a:rPr>
              <a:t>“We’ve listened to the people we support and made some changes to ensure our service remains accessible for everyone, but this is going to cost a little more to deliver.”</a:t>
            </a:r>
          </a:p>
          <a:p>
            <a:pPr marL="365125" indent="-365125">
              <a:spcAft>
                <a:spcPts val="600"/>
              </a:spcAft>
              <a:buClr>
                <a:schemeClr val="accent1"/>
              </a:buClr>
              <a:buSzPct val="68000"/>
              <a:buFont typeface="Wingdings" pitchFamily="2" charset="2"/>
              <a:buChar char="Ø"/>
              <a:defRPr/>
            </a:pPr>
            <a:r>
              <a:rPr lang="en-US" dirty="0">
                <a:solidFill>
                  <a:srgbClr val="47B403"/>
                </a:solidFill>
                <a:latin typeface="Droid Sans" pitchFamily="34" charset="0"/>
                <a:ea typeface="Droid Sans" pitchFamily="34" charset="0"/>
                <a:cs typeface="Droid Sans" pitchFamily="34" charset="0"/>
              </a:rPr>
              <a:t>Looking after your people: </a:t>
            </a:r>
            <a:r>
              <a:rPr lang="en-US" dirty="0">
                <a:solidFill>
                  <a:srgbClr val="515151"/>
                </a:solidFill>
                <a:latin typeface="Droid Sans" pitchFamily="34" charset="0"/>
                <a:ea typeface="Droid Sans" pitchFamily="34" charset="0"/>
                <a:cs typeface="Droid Sans" pitchFamily="34" charset="0"/>
              </a:rPr>
              <a:t>“To ensure that our frontline staff don’t face a fall in wages in real terms as a result of inflation, and to meet the costs of supporting them during a cost-of-living crisis, we need to…”</a:t>
            </a:r>
          </a:p>
          <a:p>
            <a:pPr marL="365125" indent="-365125">
              <a:spcAft>
                <a:spcPts val="1200"/>
              </a:spcAft>
              <a:buClr>
                <a:schemeClr val="accent1"/>
              </a:buClr>
              <a:buSzPct val="68000"/>
              <a:buFont typeface="Wingdings" pitchFamily="2" charset="2"/>
              <a:buChar char="Ø"/>
              <a:defRPr/>
            </a:pPr>
            <a:endParaRPr lang="en-US" dirty="0">
              <a:solidFill>
                <a:srgbClr val="515151"/>
              </a:solidFill>
              <a:latin typeface="Droid Sans" pitchFamily="34" charset="0"/>
              <a:ea typeface="Droid Sans" pitchFamily="34" charset="0"/>
              <a:cs typeface="Droid Sans" pitchFamily="34" charset="0"/>
            </a:endParaRPr>
          </a:p>
          <a:p>
            <a:pPr marL="365125" lvl="1" indent="-365125">
              <a:spcAft>
                <a:spcPts val="1200"/>
              </a:spcAft>
              <a:buClr>
                <a:schemeClr val="accent1"/>
              </a:buClr>
              <a:buSzPct val="68000"/>
              <a:buFont typeface="Wingdings" pitchFamily="2" charset="2"/>
              <a:buChar char="Ø"/>
              <a:defRPr/>
            </a:pPr>
            <a:endParaRPr lang="en-GB" dirty="0">
              <a:solidFill>
                <a:srgbClr val="515151"/>
              </a:solidFill>
              <a:latin typeface="Droid Sans" pitchFamily="34" charset="0"/>
              <a:ea typeface="Droid Sans" pitchFamily="34" charset="0"/>
              <a:cs typeface="Droid Sans" pitchFamily="34" charset="0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4EF2E1EB-B841-F805-D290-1522CF44DB35}"/>
              </a:ext>
            </a:extLst>
          </p:cNvPr>
          <p:cNvSpPr txBox="1">
            <a:spLocks/>
          </p:cNvSpPr>
          <p:nvPr/>
        </p:nvSpPr>
        <p:spPr>
          <a:xfrm>
            <a:off x="4007768" y="274638"/>
            <a:ext cx="5328592" cy="1143000"/>
          </a:xfrm>
          <a:prstGeom prst="rect">
            <a:avLst/>
          </a:prstGeom>
          <a:noFill/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algn="ctr">
              <a:spcBef>
                <a:spcPct val="0"/>
              </a:spcBef>
              <a:defRPr/>
            </a:pPr>
            <a:r>
              <a:rPr lang="en-US" sz="2800" b="1" dirty="0">
                <a:solidFill>
                  <a:schemeClr val="tx2"/>
                </a:solidFill>
                <a:latin typeface="Droid Sans"/>
                <a:ea typeface="+mj-ea"/>
                <a:cs typeface="+mj-cs"/>
              </a:rPr>
              <a:t>Navigating </a:t>
            </a:r>
            <a:r>
              <a:rPr lang="en-GB" sz="2800" b="1" dirty="0">
                <a:solidFill>
                  <a:schemeClr val="tx2"/>
                </a:solidFill>
                <a:latin typeface="Droid Sans"/>
                <a:ea typeface="+mj-ea"/>
                <a:cs typeface="+mj-cs"/>
              </a:rPr>
              <a:t>the cost-of-living crisis with funder support</a:t>
            </a:r>
          </a:p>
        </p:txBody>
      </p:sp>
      <p:pic>
        <p:nvPicPr>
          <p:cNvPr id="4" name="Picture 3" descr="Logo&#10;&#10;Description automatically generated">
            <a:extLst>
              <a:ext uri="{FF2B5EF4-FFF2-40B4-BE49-F238E27FC236}">
                <a16:creationId xmlns:a16="http://schemas.microsoft.com/office/drawing/2014/main" id="{08C2B341-39A5-994F-0193-A82AF85789C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28169" y="500043"/>
            <a:ext cx="792975" cy="79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89230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:\Users\Mike\Google Drive\Work\Solo consultancy\Planning work\Website\Core visual elements\Lime Green Consulting final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2024034" y="500043"/>
            <a:ext cx="2094458" cy="762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Content Placeholder 1"/>
          <p:cNvSpPr txBox="1">
            <a:spLocks/>
          </p:cNvSpPr>
          <p:nvPr/>
        </p:nvSpPr>
        <p:spPr>
          <a:xfrm>
            <a:off x="1991544" y="1484784"/>
            <a:ext cx="8352928" cy="3168352"/>
          </a:xfrm>
          <a:prstGeom prst="rect">
            <a:avLst/>
          </a:prstGeom>
        </p:spPr>
        <p:txBody>
          <a:bodyPr vert="horz" numCol="1">
            <a:noAutofit/>
          </a:bodyPr>
          <a:lstStyle/>
          <a:p>
            <a:pPr>
              <a:spcAft>
                <a:spcPts val="1200"/>
              </a:spcAft>
              <a:buClr>
                <a:schemeClr val="accent1"/>
              </a:buClr>
              <a:buSzPct val="68000"/>
              <a:defRPr/>
            </a:pPr>
            <a:r>
              <a:rPr lang="en-US" b="1" dirty="0">
                <a:solidFill>
                  <a:srgbClr val="47B403"/>
                </a:solidFill>
                <a:latin typeface="Droid Sans" pitchFamily="34" charset="0"/>
                <a:ea typeface="Droid Sans" pitchFamily="34" charset="0"/>
                <a:cs typeface="Droid Sans" pitchFamily="34" charset="0"/>
              </a:rPr>
              <a:t>Tactics for discussing things with existing and prospective funders</a:t>
            </a:r>
          </a:p>
          <a:p>
            <a:pPr marL="365760" indent="-256032">
              <a:spcAft>
                <a:spcPts val="1200"/>
              </a:spcAft>
              <a:buClr>
                <a:schemeClr val="accent1"/>
              </a:buClr>
              <a:buSzPct val="68000"/>
              <a:buFont typeface="Wingdings" pitchFamily="2" charset="2"/>
              <a:buChar char="Ø"/>
              <a:defRPr/>
            </a:pPr>
            <a:r>
              <a:rPr lang="en-US" dirty="0">
                <a:solidFill>
                  <a:srgbClr val="47B403"/>
                </a:solidFill>
                <a:latin typeface="Droid Sans" pitchFamily="34" charset="0"/>
                <a:ea typeface="Droid Sans" pitchFamily="34" charset="0"/>
                <a:cs typeface="Droid Sans" pitchFamily="34" charset="0"/>
              </a:rPr>
              <a:t>Update your case for support </a:t>
            </a:r>
            <a:r>
              <a:rPr lang="en-US" dirty="0">
                <a:solidFill>
                  <a:srgbClr val="515151"/>
                </a:solidFill>
                <a:latin typeface="Droid Sans" pitchFamily="34" charset="0"/>
                <a:ea typeface="Droid Sans" pitchFamily="34" charset="0"/>
                <a:cs typeface="Droid Sans" pitchFamily="34" charset="0"/>
              </a:rPr>
              <a:t>to reflect any new/changed activities: evidence base, project description, impact data</a:t>
            </a:r>
          </a:p>
          <a:p>
            <a:pPr marL="365760" indent="-256032">
              <a:spcAft>
                <a:spcPts val="1200"/>
              </a:spcAft>
              <a:buClr>
                <a:schemeClr val="accent1"/>
              </a:buClr>
              <a:buSzPct val="68000"/>
              <a:buFont typeface="Wingdings" pitchFamily="2" charset="2"/>
              <a:buChar char="Ø"/>
              <a:defRPr/>
            </a:pPr>
            <a:r>
              <a:rPr lang="en-US" dirty="0">
                <a:solidFill>
                  <a:srgbClr val="47B403"/>
                </a:solidFill>
                <a:latin typeface="Droid Sans" pitchFamily="34" charset="0"/>
                <a:ea typeface="Droid Sans" pitchFamily="34" charset="0"/>
                <a:cs typeface="Droid Sans" pitchFamily="34" charset="0"/>
              </a:rPr>
              <a:t>Update other comms materials</a:t>
            </a:r>
            <a:r>
              <a:rPr lang="en-US" dirty="0">
                <a:solidFill>
                  <a:srgbClr val="515151"/>
                </a:solidFill>
                <a:latin typeface="Droid Sans" pitchFamily="34" charset="0"/>
                <a:ea typeface="Droid Sans" pitchFamily="34" charset="0"/>
                <a:cs typeface="Droid Sans" pitchFamily="34" charset="0"/>
              </a:rPr>
              <a:t>, including your website, to reflect the current focus of your work!</a:t>
            </a:r>
          </a:p>
          <a:p>
            <a:pPr marL="365760" indent="-256032">
              <a:spcAft>
                <a:spcPts val="1200"/>
              </a:spcAft>
              <a:buClr>
                <a:schemeClr val="accent1"/>
              </a:buClr>
              <a:buSzPct val="68000"/>
              <a:buFont typeface="Wingdings" pitchFamily="2" charset="2"/>
              <a:buChar char="Ø"/>
              <a:defRPr/>
            </a:pPr>
            <a:r>
              <a:rPr lang="en-US" dirty="0">
                <a:solidFill>
                  <a:srgbClr val="47B403"/>
                </a:solidFill>
                <a:latin typeface="Droid Sans" pitchFamily="34" charset="0"/>
                <a:ea typeface="Droid Sans" pitchFamily="34" charset="0"/>
                <a:cs typeface="Droid Sans" pitchFamily="34" charset="0"/>
              </a:rPr>
              <a:t>Current funders </a:t>
            </a:r>
            <a:r>
              <a:rPr lang="en-US" dirty="0">
                <a:solidFill>
                  <a:srgbClr val="515151"/>
                </a:solidFill>
                <a:latin typeface="Droid Sans" pitchFamily="34" charset="0"/>
                <a:ea typeface="Droid Sans" pitchFamily="34" charset="0"/>
                <a:cs typeface="Droid Sans" pitchFamily="34" charset="0"/>
              </a:rPr>
              <a:t>– explore if there is any potential to renegotiate the future years of multi-year grants, explaining your reasoning</a:t>
            </a:r>
          </a:p>
          <a:p>
            <a:pPr marL="365760" indent="-256032">
              <a:buClr>
                <a:schemeClr val="accent1"/>
              </a:buClr>
              <a:buSzPct val="68000"/>
              <a:buFont typeface="Wingdings" pitchFamily="2" charset="2"/>
              <a:buChar char="Ø"/>
              <a:defRPr/>
            </a:pPr>
            <a:r>
              <a:rPr lang="en-US" dirty="0">
                <a:solidFill>
                  <a:srgbClr val="47B403"/>
                </a:solidFill>
                <a:latin typeface="Droid Sans" pitchFamily="34" charset="0"/>
                <a:ea typeface="Droid Sans" pitchFamily="34" charset="0"/>
                <a:cs typeface="Droid Sans" pitchFamily="34" charset="0"/>
              </a:rPr>
              <a:t>New funders</a:t>
            </a:r>
            <a:r>
              <a:rPr lang="en-US" dirty="0">
                <a:solidFill>
                  <a:srgbClr val="515151"/>
                </a:solidFill>
                <a:latin typeface="Droid Sans" pitchFamily="34" charset="0"/>
                <a:ea typeface="Droid Sans" pitchFamily="34" charset="0"/>
                <a:cs typeface="Droid Sans" pitchFamily="34" charset="0"/>
              </a:rPr>
              <a:t> – check their guidance on how to calculate</a:t>
            </a:r>
          </a:p>
          <a:p>
            <a:pPr marL="360363">
              <a:buClr>
                <a:schemeClr val="accent1"/>
              </a:buClr>
              <a:buSzPct val="68000"/>
              <a:defRPr/>
            </a:pPr>
            <a:r>
              <a:rPr lang="en-US" dirty="0">
                <a:solidFill>
                  <a:srgbClr val="515151"/>
                </a:solidFill>
                <a:latin typeface="Droid Sans" pitchFamily="34" charset="0"/>
                <a:ea typeface="Droid Sans" pitchFamily="34" charset="0"/>
                <a:cs typeface="Droid Sans" pitchFamily="34" charset="0"/>
              </a:rPr>
              <a:t>overhead costs and query any policies or limitations that</a:t>
            </a:r>
          </a:p>
          <a:p>
            <a:pPr marL="360363">
              <a:buClr>
                <a:schemeClr val="accent1"/>
              </a:buClr>
              <a:buSzPct val="68000"/>
              <a:defRPr/>
            </a:pPr>
            <a:r>
              <a:rPr lang="en-US" dirty="0">
                <a:solidFill>
                  <a:srgbClr val="515151"/>
                </a:solidFill>
                <a:latin typeface="Droid Sans" pitchFamily="34" charset="0"/>
                <a:ea typeface="Droid Sans" pitchFamily="34" charset="0"/>
                <a:cs typeface="Droid Sans" pitchFamily="34" charset="0"/>
              </a:rPr>
              <a:t>may put you at financial risk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3735832-D6D2-BC10-4CB6-D122CFD7DD3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4568" y="4293096"/>
            <a:ext cx="2076576" cy="1463338"/>
          </a:xfrm>
          <a:prstGeom prst="rect">
            <a:avLst/>
          </a:prstGeom>
        </p:spPr>
      </p:pic>
      <p:sp>
        <p:nvSpPr>
          <p:cNvPr id="4" name="Title 2">
            <a:extLst>
              <a:ext uri="{FF2B5EF4-FFF2-40B4-BE49-F238E27FC236}">
                <a16:creationId xmlns:a16="http://schemas.microsoft.com/office/drawing/2014/main" id="{A9D1A742-303C-4B36-C3EA-9ADBC0E5CBBB}"/>
              </a:ext>
            </a:extLst>
          </p:cNvPr>
          <p:cNvSpPr txBox="1">
            <a:spLocks/>
          </p:cNvSpPr>
          <p:nvPr/>
        </p:nvSpPr>
        <p:spPr>
          <a:xfrm>
            <a:off x="4007768" y="274638"/>
            <a:ext cx="5328592" cy="1143000"/>
          </a:xfrm>
          <a:prstGeom prst="rect">
            <a:avLst/>
          </a:prstGeom>
          <a:noFill/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algn="ctr">
              <a:spcBef>
                <a:spcPct val="0"/>
              </a:spcBef>
              <a:defRPr/>
            </a:pPr>
            <a:r>
              <a:rPr lang="en-US" sz="2800" b="1" dirty="0">
                <a:solidFill>
                  <a:schemeClr val="tx2"/>
                </a:solidFill>
                <a:latin typeface="Droid Sans"/>
                <a:ea typeface="+mj-ea"/>
                <a:cs typeface="+mj-cs"/>
              </a:rPr>
              <a:t>Navigating </a:t>
            </a:r>
            <a:r>
              <a:rPr lang="en-GB" sz="2800" b="1" dirty="0">
                <a:solidFill>
                  <a:schemeClr val="tx2"/>
                </a:solidFill>
                <a:latin typeface="Droid Sans"/>
                <a:ea typeface="+mj-ea"/>
                <a:cs typeface="+mj-cs"/>
              </a:rPr>
              <a:t>the cost-of-living crisis with funder support</a:t>
            </a:r>
          </a:p>
        </p:txBody>
      </p:sp>
      <p:pic>
        <p:nvPicPr>
          <p:cNvPr id="7" name="Picture 6" descr="Logo&#10;&#10;Description automatically generated">
            <a:extLst>
              <a:ext uri="{FF2B5EF4-FFF2-40B4-BE49-F238E27FC236}">
                <a16:creationId xmlns:a16="http://schemas.microsoft.com/office/drawing/2014/main" id="{EDC7F981-6320-978C-24F4-71CB7386D3E9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28169" y="500043"/>
            <a:ext cx="792975" cy="79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234741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Lime Green">
      <a:dk1>
        <a:sysClr val="windowText" lastClr="000000"/>
      </a:dk1>
      <a:lt1>
        <a:sysClr val="window" lastClr="FFFFFF"/>
      </a:lt1>
      <a:dk2>
        <a:srgbClr val="464646"/>
      </a:dk2>
      <a:lt2>
        <a:srgbClr val="515151"/>
      </a:lt2>
      <a:accent1>
        <a:srgbClr val="47B403"/>
      </a:accent1>
      <a:accent2>
        <a:srgbClr val="515151"/>
      </a:accent2>
      <a:accent3>
        <a:srgbClr val="9DB735"/>
      </a:accent3>
      <a:accent4>
        <a:srgbClr val="47B403"/>
      </a:accent4>
      <a:accent5>
        <a:srgbClr val="515151"/>
      </a:accent5>
      <a:accent6>
        <a:srgbClr val="9DB735"/>
      </a:accent6>
      <a:hlink>
        <a:srgbClr val="FF8119"/>
      </a:hlink>
      <a:folHlink>
        <a:srgbClr val="47B403"/>
      </a:folHlink>
    </a:clrScheme>
    <a:fontScheme name="Custom 1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5C3D01355554240AC2F9C9617ABDA0E" ma:contentTypeVersion="18" ma:contentTypeDescription="Create a new document." ma:contentTypeScope="" ma:versionID="bab51a4646c85d1d25842c5967c10835">
  <xsd:schema xmlns:xsd="http://www.w3.org/2001/XMLSchema" xmlns:xs="http://www.w3.org/2001/XMLSchema" xmlns:p="http://schemas.microsoft.com/office/2006/metadata/properties" xmlns:ns2="c140c850-7133-49c4-832c-97d6efa73160" xmlns:ns3="0d74301b-716d-41fd-aa29-cb0a80c8ee54" xmlns:ns4="88f068e5-537f-4204-abf2-3ea4ac6fd25b" targetNamespace="http://schemas.microsoft.com/office/2006/metadata/properties" ma:root="true" ma:fieldsID="a4278ff786e989eb6231e7525454077a" ns2:_="" ns3:_="" ns4:_="">
    <xsd:import namespace="c140c850-7133-49c4-832c-97d6efa73160"/>
    <xsd:import namespace="0d74301b-716d-41fd-aa29-cb0a80c8ee54"/>
    <xsd:import namespace="88f068e5-537f-4204-abf2-3ea4ac6fd25b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ingHintHash" minOccurs="0"/>
                <xsd:element ref="ns3:SharedWithDetails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Location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  <xsd:element ref="ns4:MediaLengthInSeconds" minOccurs="0"/>
                <xsd:element ref="ns4:lcf76f155ced4ddcb4097134ff3c332f" minOccurs="0"/>
                <xsd:element ref="ns3:TaxCatchAll" minOccurs="0"/>
                <xsd:element ref="ns4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40c850-7133-49c4-832c-97d6efa73160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ingHintHash" ma:index="9" nillable="true" ma:displayName="Sharing Hint Hash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d74301b-716d-41fd-aa29-cb0a80c8ee54" elementFormDefault="qualified">
    <xsd:import namespace="http://schemas.microsoft.com/office/2006/documentManagement/types"/>
    <xsd:import namespace="http://schemas.microsoft.com/office/infopath/2007/PartnerControls"/>
    <xsd:element name="SharedWithDetails" ma:index="1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4" nillable="true" ma:displayName="Taxonomy Catch All Column" ma:hidden="true" ma:list="{02828ef7-4235-409f-906e-b13aa9e690ed}" ma:internalName="TaxCatchAll" ma:showField="CatchAllData" ma:web="0d74301b-716d-41fd-aa29-cb0a80c8ee5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8f068e5-537f-4204-abf2-3ea4ac6fd25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4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5" nillable="true" ma:displayName="MediaServiceLocation" ma:internalName="MediaServiceLocation" ma:readOnly="true">
      <xsd:simpleType>
        <xsd:restriction base="dms:Text"/>
      </xsd:simpleType>
    </xsd:element>
    <xsd:element name="MediaServiceOCR" ma:index="16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3" nillable="true" ma:taxonomy="true" ma:internalName="lcf76f155ced4ddcb4097134ff3c332f" ma:taxonomyFieldName="MediaServiceImageTags" ma:displayName="Image Tags" ma:readOnly="false" ma:fieldId="{5cf76f15-5ced-4ddc-b409-7134ff3c332f}" ma:taxonomyMulti="true" ma:sspId="79de56e7-8e65-49c4-bb30-88a54f5c930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E4CA735-23B5-422A-BD2F-F59D51FA320F}"/>
</file>

<file path=customXml/itemProps2.xml><?xml version="1.0" encoding="utf-8"?>
<ds:datastoreItem xmlns:ds="http://schemas.openxmlformats.org/officeDocument/2006/customXml" ds:itemID="{A6BBE7D4-B879-4C95-B6CC-77746A91168F}"/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30641</TotalTime>
  <Words>886</Words>
  <Application>Microsoft Office PowerPoint</Application>
  <PresentationFormat>Widescreen</PresentationFormat>
  <Paragraphs>85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Calibri</vt:lpstr>
      <vt:lpstr>Droid Sans</vt:lpstr>
      <vt:lpstr>Verdana</vt:lpstr>
      <vt:lpstr>Wingdings</vt:lpstr>
      <vt:lpstr>Wingdings 2</vt:lpstr>
      <vt:lpstr>Wingdings 3</vt:lpstr>
      <vt:lpstr>Concourse</vt:lpstr>
      <vt:lpstr>Small Charity Friendly Conference: Navigating the cost-of-living crisis with funder support  25 April 2023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Thank you!  www.limegreenconsulting.co.uk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Lime Green Consulting</dc:title>
  <dc:creator>Mike</dc:creator>
  <cp:lastModifiedBy>Mike Zywina</cp:lastModifiedBy>
  <cp:revision>993</cp:revision>
  <cp:lastPrinted>2023-02-20T11:03:55Z</cp:lastPrinted>
  <dcterms:created xsi:type="dcterms:W3CDTF">2014-08-15T13:33:33Z</dcterms:created>
  <dcterms:modified xsi:type="dcterms:W3CDTF">2023-04-25T07:48:13Z</dcterms:modified>
  <cp:contentStatus/>
</cp:coreProperties>
</file>