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480" r:id="rId2"/>
    <p:sldId id="322" r:id="rId3"/>
    <p:sldId id="290" r:id="rId4"/>
    <p:sldId id="511" r:id="rId5"/>
    <p:sldId id="504" r:id="rId6"/>
    <p:sldId id="521" r:id="rId7"/>
    <p:sldId id="522" r:id="rId8"/>
    <p:sldId id="523" r:id="rId9"/>
    <p:sldId id="519" r:id="rId10"/>
    <p:sldId id="517" r:id="rId11"/>
    <p:sldId id="518" r:id="rId12"/>
    <p:sldId id="528" r:id="rId13"/>
    <p:sldId id="513" r:id="rId14"/>
    <p:sldId id="526" r:id="rId15"/>
    <p:sldId id="506" r:id="rId16"/>
    <p:sldId id="505" r:id="rId17"/>
    <p:sldId id="529" r:id="rId18"/>
    <p:sldId id="516" r:id="rId19"/>
    <p:sldId id="509" r:id="rId20"/>
    <p:sldId id="490" r:id="rId21"/>
    <p:sldId id="514" r:id="rId22"/>
    <p:sldId id="2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94660"/>
  </p:normalViewPr>
  <p:slideViewPr>
    <p:cSldViewPr snapToGrid="0">
      <p:cViewPr varScale="1">
        <p:scale>
          <a:sx n="63" d="100"/>
          <a:sy n="63" d="100"/>
        </p:scale>
        <p:origin x="836" y="72"/>
      </p:cViewPr>
      <p:guideLst/>
    </p:cSldViewPr>
  </p:slideViewPr>
  <p:notesTextViewPr>
    <p:cViewPr>
      <p:scale>
        <a:sx n="1" d="1"/>
        <a:sy n="1" d="1"/>
      </p:scale>
      <p:origin x="0" y="0"/>
    </p:cViewPr>
  </p:notesTextViewPr>
  <p:notesViewPr>
    <p:cSldViewPr snapToGrid="0">
      <p:cViewPr varScale="1">
        <p:scale>
          <a:sx n="51" d="100"/>
          <a:sy n="51" d="100"/>
        </p:scale>
        <p:origin x="269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096E40-D238-4060-B0F6-F82093BDEB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D8931BE1-5BD5-4730-9186-8D2D4AC846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GB" dirty="0"/>
          </a:p>
        </p:txBody>
      </p:sp>
      <p:sp>
        <p:nvSpPr>
          <p:cNvPr id="4" name="Footer Placeholder 3">
            <a:extLst>
              <a:ext uri="{FF2B5EF4-FFF2-40B4-BE49-F238E27FC236}">
                <a16:creationId xmlns:a16="http://schemas.microsoft.com/office/drawing/2014/main" id="{07C78626-7D5C-43AD-8CF2-88D9A52FD50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379515B0-63A0-493C-950D-DE42678455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B02E7E-A8B7-45A2-8557-095050F6C362}" type="slidenum">
              <a:rPr lang="en-GB" smtClean="0"/>
              <a:t>‹#›</a:t>
            </a:fld>
            <a:endParaRPr lang="en-GB" dirty="0"/>
          </a:p>
        </p:txBody>
      </p:sp>
    </p:spTree>
    <p:extLst>
      <p:ext uri="{BB962C8B-B14F-4D97-AF65-F5344CB8AC3E}">
        <p14:creationId xmlns:p14="http://schemas.microsoft.com/office/powerpoint/2010/main" val="3322904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FCAFBC-711F-46B1-97A7-48147C569830}" type="datetimeFigureOut">
              <a:rPr lang="en-GB" smtClean="0"/>
              <a:t>24/04/2023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B623F2-F694-4A44-8B0E-7A7C271CE783}" type="slidenum">
              <a:rPr lang="en-GB" smtClean="0"/>
              <a:t>‹#›</a:t>
            </a:fld>
            <a:endParaRPr lang="en-GB" dirty="0"/>
          </a:p>
        </p:txBody>
      </p:sp>
    </p:spTree>
    <p:extLst>
      <p:ext uri="{BB962C8B-B14F-4D97-AF65-F5344CB8AC3E}">
        <p14:creationId xmlns:p14="http://schemas.microsoft.com/office/powerpoint/2010/main" val="3734992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mallcharitiesdata.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0070C0"/>
                </a:solidFill>
              </a:rPr>
              <a:t>Log into Zoom at 10.35am - https://us02web.zoom.us/j/83106775684</a:t>
            </a:r>
          </a:p>
          <a:p>
            <a:r>
              <a:rPr lang="en-GB" dirty="0">
                <a:solidFill>
                  <a:srgbClr val="0070C0"/>
                </a:solidFill>
              </a:rPr>
              <a:t>10.45 to 11.30am</a:t>
            </a:r>
            <a:br>
              <a:rPr lang="en-GB" dirty="0">
                <a:solidFill>
                  <a:srgbClr val="0070C0"/>
                </a:solidFill>
              </a:rPr>
            </a:br>
            <a:r>
              <a:rPr lang="en-GB" dirty="0">
                <a:solidFill>
                  <a:srgbClr val="0070C0"/>
                </a:solidFill>
              </a:rPr>
              <a:t>25 min presentation </a:t>
            </a:r>
            <a:br>
              <a:rPr lang="en-GB" dirty="0">
                <a:solidFill>
                  <a:srgbClr val="0070C0"/>
                </a:solidFill>
              </a:rPr>
            </a:br>
            <a:r>
              <a:rPr lang="en-GB" dirty="0">
                <a:solidFill>
                  <a:srgbClr val="0070C0"/>
                </a:solidFill>
              </a:rPr>
              <a:t>15 mins questions</a:t>
            </a:r>
          </a:p>
          <a:p>
            <a:endParaRPr lang="en-GB" dirty="0">
              <a:solidFill>
                <a:srgbClr val="0070C0"/>
              </a:solidFill>
            </a:endParaRPr>
          </a:p>
          <a:p>
            <a:r>
              <a:rPr lang="en-GB" dirty="0">
                <a:solidFill>
                  <a:srgbClr val="0070C0"/>
                </a:solidFill>
              </a:rPr>
              <a:t>Opening slide; </a:t>
            </a:r>
          </a:p>
          <a:p>
            <a:pPr marL="171450" indent="-171450">
              <a:buFontTx/>
              <a:buChar char="-"/>
            </a:pPr>
            <a:r>
              <a:rPr lang="en-GB" dirty="0">
                <a:solidFill>
                  <a:srgbClr val="0070C0"/>
                </a:solidFill>
              </a:rPr>
              <a:t>Thank them for joining the inaugural conference of the Small Charity Friendly Collective</a:t>
            </a:r>
          </a:p>
          <a:p>
            <a:pPr marL="171450" indent="-171450">
              <a:buFontTx/>
              <a:buChar char="-"/>
            </a:pPr>
            <a:r>
              <a:rPr lang="en-GB" dirty="0">
                <a:solidFill>
                  <a:srgbClr val="0070C0"/>
                </a:solidFill>
              </a:rPr>
              <a:t>Refer to talks coming up throughout the whole day </a:t>
            </a:r>
          </a:p>
          <a:p>
            <a:r>
              <a:rPr lang="en-GB" dirty="0"/>
              <a:t>- Manage expectations: This is not a how-to, practical workshop. But I hope to highlight the value of income diversity during times of uncertainty, which can only be achieved through trial and error and taking some risks. I’m hoping to challenge your mindset overall.  </a:t>
            </a:r>
          </a:p>
        </p:txBody>
      </p:sp>
      <p:sp>
        <p:nvSpPr>
          <p:cNvPr id="4" name="Slide Number Placeholder 3"/>
          <p:cNvSpPr>
            <a:spLocks noGrp="1"/>
          </p:cNvSpPr>
          <p:nvPr>
            <p:ph type="sldNum" sz="quarter" idx="10"/>
          </p:nvPr>
        </p:nvSpPr>
        <p:spPr/>
        <p:txBody>
          <a:bodyPr/>
          <a:lstStyle/>
          <a:p>
            <a:fld id="{F47A4F15-4500-4BCC-A214-B79EE07D6FC2}" type="slidenum">
              <a:rPr lang="en-GB" smtClean="0"/>
              <a:t>1</a:t>
            </a:fld>
            <a:endParaRPr lang="en-GB" dirty="0"/>
          </a:p>
        </p:txBody>
      </p:sp>
    </p:spTree>
    <p:extLst>
      <p:ext uri="{BB962C8B-B14F-4D97-AF65-F5344CB8AC3E}">
        <p14:creationId xmlns:p14="http://schemas.microsoft.com/office/powerpoint/2010/main" val="869260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ideal income mix:</a:t>
            </a:r>
          </a:p>
          <a:p>
            <a:pPr marL="228600" indent="-228600">
              <a:buAutoNum type="arabicPeriod"/>
            </a:pPr>
            <a:r>
              <a:rPr lang="en-GB" dirty="0"/>
              <a:t>CFR highest income stream for hospices and many specific orgs such as Muscular Dystrophy which is 2/3rds CRF.</a:t>
            </a:r>
          </a:p>
          <a:p>
            <a:pPr marL="228600" indent="-228600">
              <a:buAutoNum type="arabicPeriod"/>
            </a:pPr>
            <a:r>
              <a:rPr lang="en-GB" dirty="0"/>
              <a:t>Trading and Earned income can be high for some organisations such as Motivation Charitable Trust that raises c. 50% turnover from selling wheelchairs through a CIC. </a:t>
            </a:r>
          </a:p>
        </p:txBody>
      </p:sp>
      <p:sp>
        <p:nvSpPr>
          <p:cNvPr id="4" name="Slide Number Placeholder 3"/>
          <p:cNvSpPr>
            <a:spLocks noGrp="1"/>
          </p:cNvSpPr>
          <p:nvPr>
            <p:ph type="sldNum" sz="quarter" idx="5"/>
          </p:nvPr>
        </p:nvSpPr>
        <p:spPr/>
        <p:txBody>
          <a:bodyPr/>
          <a:lstStyle/>
          <a:p>
            <a:fld id="{8FB623F2-F694-4A44-8B0E-7A7C271CE783}" type="slidenum">
              <a:rPr lang="en-GB" smtClean="0"/>
              <a:t>13</a:t>
            </a:fld>
            <a:endParaRPr lang="en-GB" dirty="0"/>
          </a:p>
        </p:txBody>
      </p:sp>
    </p:spTree>
    <p:extLst>
      <p:ext uri="{BB962C8B-B14F-4D97-AF65-F5344CB8AC3E}">
        <p14:creationId xmlns:p14="http://schemas.microsoft.com/office/powerpoint/2010/main" val="363710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Taken from </a:t>
            </a:r>
            <a:r>
              <a:rPr lang="en-GB" dirty="0">
                <a:hlinkClick r:id="rId3"/>
              </a:rPr>
              <a:t>Small Charities Data | Small Charities Data</a:t>
            </a:r>
            <a:r>
              <a:rPr lang="en-GB" dirty="0"/>
              <a:t> (but the data source is NCVO)</a:t>
            </a:r>
          </a:p>
          <a:p>
            <a:endParaRPr lang="en-GB" dirty="0"/>
          </a:p>
          <a:p>
            <a:r>
              <a:rPr lang="en-GB" dirty="0"/>
              <a:t>Take about top three sources. </a:t>
            </a:r>
          </a:p>
        </p:txBody>
      </p:sp>
      <p:sp>
        <p:nvSpPr>
          <p:cNvPr id="4" name="Slide Number Placeholder 3"/>
          <p:cNvSpPr>
            <a:spLocks noGrp="1"/>
          </p:cNvSpPr>
          <p:nvPr>
            <p:ph type="sldNum" sz="quarter" idx="5"/>
          </p:nvPr>
        </p:nvSpPr>
        <p:spPr/>
        <p:txBody>
          <a:bodyPr/>
          <a:lstStyle/>
          <a:p>
            <a:fld id="{8FB623F2-F694-4A44-8B0E-7A7C271CE783}" type="slidenum">
              <a:rPr lang="en-GB" smtClean="0"/>
              <a:t>14</a:t>
            </a:fld>
            <a:endParaRPr lang="en-GB" dirty="0"/>
          </a:p>
        </p:txBody>
      </p:sp>
    </p:spTree>
    <p:extLst>
      <p:ext uri="{BB962C8B-B14F-4D97-AF65-F5344CB8AC3E}">
        <p14:creationId xmlns:p14="http://schemas.microsoft.com/office/powerpoint/2010/main" val="2475187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Mention your creativity training here.  </a:t>
            </a:r>
          </a:p>
          <a:p>
            <a:r>
              <a:rPr lang="en-GB" dirty="0"/>
              <a:t>Personality types from Belbin. </a:t>
            </a:r>
          </a:p>
          <a:p>
            <a:endParaRPr lang="en-GB" dirty="0"/>
          </a:p>
          <a:p>
            <a:r>
              <a:rPr lang="en-GB" dirty="0"/>
              <a:t>Concept Note process at Lepra for demonstrating stage two. </a:t>
            </a:r>
          </a:p>
        </p:txBody>
      </p:sp>
      <p:sp>
        <p:nvSpPr>
          <p:cNvPr id="4" name="Slide Number Placeholder 3"/>
          <p:cNvSpPr>
            <a:spLocks noGrp="1"/>
          </p:cNvSpPr>
          <p:nvPr>
            <p:ph type="sldNum" sz="quarter" idx="5"/>
          </p:nvPr>
        </p:nvSpPr>
        <p:spPr/>
        <p:txBody>
          <a:bodyPr/>
          <a:lstStyle/>
          <a:p>
            <a:fld id="{8FB623F2-F694-4A44-8B0E-7A7C271CE783}" type="slidenum">
              <a:rPr lang="en-GB" smtClean="0"/>
              <a:t>16</a:t>
            </a:fld>
            <a:endParaRPr lang="en-GB" dirty="0"/>
          </a:p>
        </p:txBody>
      </p:sp>
    </p:spTree>
    <p:extLst>
      <p:ext uri="{BB962C8B-B14F-4D97-AF65-F5344CB8AC3E}">
        <p14:creationId xmlns:p14="http://schemas.microsoft.com/office/powerpoint/2010/main" val="1994022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products = </a:t>
            </a:r>
          </a:p>
          <a:p>
            <a:pPr marL="228600" indent="-228600">
              <a:buAutoNum type="arabicPeriod"/>
            </a:pPr>
            <a:r>
              <a:rPr lang="en-GB" dirty="0"/>
              <a:t>Sponsorship package for corporates</a:t>
            </a:r>
          </a:p>
          <a:p>
            <a:pPr marL="228600" indent="-228600">
              <a:buAutoNum type="arabicPeriod"/>
            </a:pPr>
            <a:r>
              <a:rPr lang="en-GB" dirty="0"/>
              <a:t>Crowdfunding appeal for your online audiences </a:t>
            </a:r>
          </a:p>
          <a:p>
            <a:pPr marL="228600" indent="-228600">
              <a:buAutoNum type="arabicPeriod"/>
            </a:pPr>
            <a:r>
              <a:rPr lang="en-GB" dirty="0"/>
              <a:t>Special event for your high level donors </a:t>
            </a:r>
          </a:p>
        </p:txBody>
      </p:sp>
      <p:sp>
        <p:nvSpPr>
          <p:cNvPr id="4" name="Slide Number Placeholder 3"/>
          <p:cNvSpPr>
            <a:spLocks noGrp="1"/>
          </p:cNvSpPr>
          <p:nvPr>
            <p:ph type="sldNum" sz="quarter" idx="5"/>
          </p:nvPr>
        </p:nvSpPr>
        <p:spPr/>
        <p:txBody>
          <a:bodyPr/>
          <a:lstStyle/>
          <a:p>
            <a:fld id="{8FB623F2-F694-4A44-8B0E-7A7C271CE783}" type="slidenum">
              <a:rPr lang="en-GB" smtClean="0"/>
              <a:t>17</a:t>
            </a:fld>
            <a:endParaRPr lang="en-GB" dirty="0"/>
          </a:p>
        </p:txBody>
      </p:sp>
    </p:spTree>
    <p:extLst>
      <p:ext uri="{BB962C8B-B14F-4D97-AF65-F5344CB8AC3E}">
        <p14:creationId xmlns:p14="http://schemas.microsoft.com/office/powerpoint/2010/main" val="2879862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Pandemic forced us to innovate &amp; highlighted how quickly we could adapt </a:t>
            </a:r>
          </a:p>
          <a:p>
            <a:r>
              <a:rPr lang="en-GB" dirty="0"/>
              <a:t>Virtual events and flexible funding </a:t>
            </a:r>
          </a:p>
          <a:p>
            <a:r>
              <a:rPr lang="en-GB" dirty="0"/>
              <a:t>Demonstrates that income diversification is key – because you can’t predict the future </a:t>
            </a:r>
          </a:p>
        </p:txBody>
      </p:sp>
      <p:sp>
        <p:nvSpPr>
          <p:cNvPr id="4" name="Slide Number Placeholder 3"/>
          <p:cNvSpPr>
            <a:spLocks noGrp="1"/>
          </p:cNvSpPr>
          <p:nvPr>
            <p:ph type="sldNum" sz="quarter" idx="5"/>
          </p:nvPr>
        </p:nvSpPr>
        <p:spPr/>
        <p:txBody>
          <a:bodyPr/>
          <a:lstStyle/>
          <a:p>
            <a:fld id="{8FB623F2-F694-4A44-8B0E-7A7C271CE783}" type="slidenum">
              <a:rPr lang="en-GB" smtClean="0"/>
              <a:t>18</a:t>
            </a:fld>
            <a:endParaRPr lang="en-GB" dirty="0"/>
          </a:p>
        </p:txBody>
      </p:sp>
    </p:spTree>
    <p:extLst>
      <p:ext uri="{BB962C8B-B14F-4D97-AF65-F5344CB8AC3E}">
        <p14:creationId xmlns:p14="http://schemas.microsoft.com/office/powerpoint/2010/main" val="1917236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considering new income streams:</a:t>
            </a:r>
          </a:p>
          <a:p>
            <a:pPr marL="228600" indent="-228600">
              <a:buAutoNum type="arabicPeriod"/>
            </a:pPr>
            <a:r>
              <a:rPr lang="en-GB" dirty="0"/>
              <a:t>Start with your purpose / cause</a:t>
            </a:r>
          </a:p>
          <a:p>
            <a:pPr marL="228600" indent="-228600">
              <a:buAutoNum type="arabicPeriod"/>
            </a:pPr>
            <a:r>
              <a:rPr lang="en-GB" dirty="0"/>
              <a:t>Convert your supporters &amp; closest relationships into your donors – and make a variety of different asks if appropriate. </a:t>
            </a:r>
          </a:p>
        </p:txBody>
      </p:sp>
      <p:sp>
        <p:nvSpPr>
          <p:cNvPr id="4" name="Slide Number Placeholder 3"/>
          <p:cNvSpPr>
            <a:spLocks noGrp="1"/>
          </p:cNvSpPr>
          <p:nvPr>
            <p:ph type="sldNum" sz="quarter" idx="5"/>
          </p:nvPr>
        </p:nvSpPr>
        <p:spPr/>
        <p:txBody>
          <a:bodyPr/>
          <a:lstStyle/>
          <a:p>
            <a:fld id="{8FB623F2-F694-4A44-8B0E-7A7C271CE783}" type="slidenum">
              <a:rPr lang="en-GB" smtClean="0"/>
              <a:t>19</a:t>
            </a:fld>
            <a:endParaRPr lang="en-GB" dirty="0"/>
          </a:p>
        </p:txBody>
      </p:sp>
    </p:spTree>
    <p:extLst>
      <p:ext uri="{BB962C8B-B14F-4D97-AF65-F5344CB8AC3E}">
        <p14:creationId xmlns:p14="http://schemas.microsoft.com/office/powerpoint/2010/main" val="2138041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Mention the Fundraising Regulator and the fundraising code. </a:t>
            </a:r>
          </a:p>
        </p:txBody>
      </p:sp>
      <p:sp>
        <p:nvSpPr>
          <p:cNvPr id="4" name="Slide Number Placeholder 3"/>
          <p:cNvSpPr>
            <a:spLocks noGrp="1"/>
          </p:cNvSpPr>
          <p:nvPr>
            <p:ph type="sldNum" sz="quarter" idx="5"/>
          </p:nvPr>
        </p:nvSpPr>
        <p:spPr/>
        <p:txBody>
          <a:bodyPr/>
          <a:lstStyle/>
          <a:p>
            <a:fld id="{8FB623F2-F694-4A44-8B0E-7A7C271CE783}" type="slidenum">
              <a:rPr lang="en-GB" smtClean="0"/>
              <a:t>20</a:t>
            </a:fld>
            <a:endParaRPr lang="en-GB" dirty="0"/>
          </a:p>
        </p:txBody>
      </p:sp>
    </p:spTree>
    <p:extLst>
      <p:ext uri="{BB962C8B-B14F-4D97-AF65-F5344CB8AC3E}">
        <p14:creationId xmlns:p14="http://schemas.microsoft.com/office/powerpoint/2010/main" val="966045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 about how you will introduce Mike at this point – as the next speaker. He will support with practical evidence-based ideas to encourage trusts and foundations to support your projects despite the rising costs you are facing.  </a:t>
            </a:r>
          </a:p>
        </p:txBody>
      </p:sp>
      <p:sp>
        <p:nvSpPr>
          <p:cNvPr id="4" name="Slide Number Placeholder 3"/>
          <p:cNvSpPr>
            <a:spLocks noGrp="1"/>
          </p:cNvSpPr>
          <p:nvPr>
            <p:ph type="sldNum" sz="quarter" idx="10"/>
          </p:nvPr>
        </p:nvSpPr>
        <p:spPr/>
        <p:txBody>
          <a:bodyPr/>
          <a:lstStyle/>
          <a:p>
            <a:fld id="{8FB623F2-F694-4A44-8B0E-7A7C271CE783}" type="slidenum">
              <a:rPr lang="en-GB" smtClean="0"/>
              <a:t>22</a:t>
            </a:fld>
            <a:endParaRPr lang="en-GB" dirty="0"/>
          </a:p>
        </p:txBody>
      </p:sp>
    </p:spTree>
    <p:extLst>
      <p:ext uri="{BB962C8B-B14F-4D97-AF65-F5344CB8AC3E}">
        <p14:creationId xmlns:p14="http://schemas.microsoft.com/office/powerpoint/2010/main" val="194734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Nearly 20 years experience working for charities large and small </a:t>
            </a:r>
          </a:p>
          <a:p>
            <a:endParaRPr lang="en-GB" dirty="0"/>
          </a:p>
          <a:p>
            <a:r>
              <a:rPr lang="en-GB" dirty="0"/>
              <a:t>Since working as a consultant I have often helped organisations to consider how to diversify their income – and begin doing things for the first time.</a:t>
            </a:r>
          </a:p>
          <a:p>
            <a:endParaRPr lang="en-GB" dirty="0"/>
          </a:p>
          <a:p>
            <a:r>
              <a:rPr lang="en-GB" dirty="0"/>
              <a:t>Specialise in raising unrestricted income from the general public </a:t>
            </a:r>
          </a:p>
        </p:txBody>
      </p:sp>
      <p:sp>
        <p:nvSpPr>
          <p:cNvPr id="4" name="Slide Number Placeholder 3"/>
          <p:cNvSpPr>
            <a:spLocks noGrp="1"/>
          </p:cNvSpPr>
          <p:nvPr>
            <p:ph type="sldNum" sz="quarter" idx="5"/>
          </p:nvPr>
        </p:nvSpPr>
        <p:spPr/>
        <p:txBody>
          <a:bodyPr/>
          <a:lstStyle/>
          <a:p>
            <a:fld id="{8FB623F2-F694-4A44-8B0E-7A7C271CE783}" type="slidenum">
              <a:rPr lang="en-GB" smtClean="0"/>
              <a:t>2</a:t>
            </a:fld>
            <a:endParaRPr lang="en-GB" dirty="0"/>
          </a:p>
        </p:txBody>
      </p:sp>
    </p:spTree>
    <p:extLst>
      <p:ext uri="{BB962C8B-B14F-4D97-AF65-F5344CB8AC3E}">
        <p14:creationId xmlns:p14="http://schemas.microsoft.com/office/powerpoint/2010/main" val="2973821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end of this talk I hope I’ve shown;</a:t>
            </a:r>
          </a:p>
          <a:p>
            <a:endParaRPr lang="en-GB" dirty="0"/>
          </a:p>
          <a:p>
            <a:pPr marL="514350" indent="-514350">
              <a:buAutoNum type="arabicPeriod"/>
            </a:pPr>
            <a:r>
              <a:rPr lang="en-GB" dirty="0"/>
              <a:t>Being creative requires the courage to let go of certainty, and be willing to fail. </a:t>
            </a:r>
          </a:p>
          <a:p>
            <a:pPr marL="514350" indent="-514350">
              <a:buAutoNum type="arabicPeriod"/>
            </a:pPr>
            <a:endParaRPr lang="en-GB" dirty="0"/>
          </a:p>
          <a:p>
            <a:pPr marL="514350" indent="-514350">
              <a:buAutoNum type="arabicPeriod"/>
            </a:pPr>
            <a:r>
              <a:rPr lang="en-GB" dirty="0"/>
              <a:t>Now, more than ever, its prudent to diversify your income streams.</a:t>
            </a:r>
          </a:p>
          <a:p>
            <a:pPr marL="514350" indent="-514350">
              <a:buAutoNum type="arabicPeriod"/>
            </a:pPr>
            <a:endParaRPr lang="en-GB" dirty="0"/>
          </a:p>
          <a:p>
            <a:pPr marL="514350" indent="-514350">
              <a:buAutoNum type="arabicPeriod"/>
            </a:pPr>
            <a:r>
              <a:rPr lang="en-GB" dirty="0"/>
              <a:t>If diversifying into public fundraising. Remember that raising income from the general public will take time, and you may need to engage with new technologies, and consider behavioural change.</a:t>
            </a:r>
          </a:p>
          <a:p>
            <a:endParaRPr lang="en-GB" dirty="0"/>
          </a:p>
        </p:txBody>
      </p:sp>
      <p:sp>
        <p:nvSpPr>
          <p:cNvPr id="4" name="Slide Number Placeholder 3"/>
          <p:cNvSpPr>
            <a:spLocks noGrp="1"/>
          </p:cNvSpPr>
          <p:nvPr>
            <p:ph type="sldNum" sz="quarter" idx="5"/>
          </p:nvPr>
        </p:nvSpPr>
        <p:spPr/>
        <p:txBody>
          <a:bodyPr/>
          <a:lstStyle/>
          <a:p>
            <a:fld id="{8FB623F2-F694-4A44-8B0E-7A7C271CE783}" type="slidenum">
              <a:rPr lang="en-GB" smtClean="0"/>
              <a:t>3</a:t>
            </a:fld>
            <a:endParaRPr lang="en-GB" dirty="0"/>
          </a:p>
        </p:txBody>
      </p:sp>
    </p:spTree>
    <p:extLst>
      <p:ext uri="{BB962C8B-B14F-4D97-AF65-F5344CB8AC3E}">
        <p14:creationId xmlns:p14="http://schemas.microsoft.com/office/powerpoint/2010/main" val="3799005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B623F2-F694-4A44-8B0E-7A7C271CE783}" type="slidenum">
              <a:rPr lang="en-GB" smtClean="0"/>
              <a:t>5</a:t>
            </a:fld>
            <a:endParaRPr lang="en-GB" dirty="0"/>
          </a:p>
        </p:txBody>
      </p:sp>
    </p:spTree>
    <p:extLst>
      <p:ext uri="{BB962C8B-B14F-4D97-AF65-F5344CB8AC3E}">
        <p14:creationId xmlns:p14="http://schemas.microsoft.com/office/powerpoint/2010/main" val="1657831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Civil Society Futures was a time-limited independent enquiry in the future direction and goals of civil society in the UK.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accent1"/>
                </a:solidFill>
              </a:rPr>
              <a:t>Civil Society Futures Report </a:t>
            </a:r>
            <a:r>
              <a:rPr lang="en-GB" dirty="0"/>
              <a:t>states of its pioneering programme encouraging organisations to be future focussed. The first core principle should be: </a:t>
            </a:r>
            <a:r>
              <a:rPr lang="en-GB" i="1" dirty="0"/>
              <a:t>“Participants need an opportunity to try out new things, not be afraid of failure or sharing where things didn’t go well”</a:t>
            </a:r>
            <a:endParaRPr lang="en-GB" dirty="0"/>
          </a:p>
          <a:p>
            <a:endParaRPr lang="en-GB" dirty="0"/>
          </a:p>
          <a:p>
            <a:r>
              <a:rPr lang="en-GB" dirty="0"/>
              <a:t>Source: The Future Charity Report</a:t>
            </a:r>
          </a:p>
          <a:p>
            <a:endParaRPr lang="en-GB" dirty="0"/>
          </a:p>
        </p:txBody>
      </p:sp>
      <p:sp>
        <p:nvSpPr>
          <p:cNvPr id="4" name="Slide Number Placeholder 3"/>
          <p:cNvSpPr>
            <a:spLocks noGrp="1"/>
          </p:cNvSpPr>
          <p:nvPr>
            <p:ph type="sldNum" sz="quarter" idx="5"/>
          </p:nvPr>
        </p:nvSpPr>
        <p:spPr/>
        <p:txBody>
          <a:bodyPr/>
          <a:lstStyle/>
          <a:p>
            <a:fld id="{8FB623F2-F694-4A44-8B0E-7A7C271CE783}" type="slidenum">
              <a:rPr lang="en-GB" smtClean="0"/>
              <a:t>7</a:t>
            </a:fld>
            <a:endParaRPr lang="en-GB" dirty="0"/>
          </a:p>
        </p:txBody>
      </p:sp>
    </p:spTree>
    <p:extLst>
      <p:ext uri="{BB962C8B-B14F-4D97-AF65-F5344CB8AC3E}">
        <p14:creationId xmlns:p14="http://schemas.microsoft.com/office/powerpoint/2010/main" val="1857376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 more generally about point three first. Then go to the quote.</a:t>
            </a:r>
          </a:p>
          <a:p>
            <a:endParaRPr lang="en-GB" dirty="0"/>
          </a:p>
          <a:p>
            <a:r>
              <a:rPr lang="en-GB" dirty="0"/>
              <a:t>Source: The Future Charity report </a:t>
            </a:r>
          </a:p>
        </p:txBody>
      </p:sp>
      <p:sp>
        <p:nvSpPr>
          <p:cNvPr id="4" name="Slide Number Placeholder 3"/>
          <p:cNvSpPr>
            <a:spLocks noGrp="1"/>
          </p:cNvSpPr>
          <p:nvPr>
            <p:ph type="sldNum" sz="quarter" idx="5"/>
          </p:nvPr>
        </p:nvSpPr>
        <p:spPr/>
        <p:txBody>
          <a:bodyPr/>
          <a:lstStyle/>
          <a:p>
            <a:fld id="{8FB623F2-F694-4A44-8B0E-7A7C271CE783}" type="slidenum">
              <a:rPr lang="en-GB" smtClean="0"/>
              <a:t>8</a:t>
            </a:fld>
            <a:endParaRPr lang="en-GB" dirty="0"/>
          </a:p>
        </p:txBody>
      </p:sp>
    </p:spTree>
    <p:extLst>
      <p:ext uri="{BB962C8B-B14F-4D97-AF65-F5344CB8AC3E}">
        <p14:creationId xmlns:p14="http://schemas.microsoft.com/office/powerpoint/2010/main" val="374189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 to two examples:</a:t>
            </a:r>
          </a:p>
          <a:p>
            <a:pPr marL="228600" indent="-228600">
              <a:buAutoNum type="arabicPeriod"/>
            </a:pPr>
            <a:r>
              <a:rPr lang="en-GB" dirty="0"/>
              <a:t>Alternative payments – evolving ways of receiving cash ie. card payments, e-wallets such as PayPal, contactless payments, mobile wallets using QR codes and SMS to transfer funds.</a:t>
            </a:r>
          </a:p>
          <a:p>
            <a:pPr marL="228600" indent="-228600">
              <a:buAutoNum type="arabicPeriod"/>
            </a:pPr>
            <a:r>
              <a:rPr lang="en-GB" dirty="0"/>
              <a:t>ChatGBT, which is an artificial intelligence chatbot. See articles on SOFII – but the potential is unknown at this stage. Could be helpful with the generation of ideas. </a:t>
            </a:r>
          </a:p>
          <a:p>
            <a:endParaRPr lang="en-GB" dirty="0"/>
          </a:p>
          <a:p>
            <a:r>
              <a:rPr lang="en-GB" dirty="0"/>
              <a:t>Source: The Future Charity Report</a:t>
            </a:r>
          </a:p>
        </p:txBody>
      </p:sp>
      <p:sp>
        <p:nvSpPr>
          <p:cNvPr id="4" name="Slide Number Placeholder 3"/>
          <p:cNvSpPr>
            <a:spLocks noGrp="1"/>
          </p:cNvSpPr>
          <p:nvPr>
            <p:ph type="sldNum" sz="quarter" idx="5"/>
          </p:nvPr>
        </p:nvSpPr>
        <p:spPr/>
        <p:txBody>
          <a:bodyPr/>
          <a:lstStyle/>
          <a:p>
            <a:fld id="{8FB623F2-F694-4A44-8B0E-7A7C271CE783}" type="slidenum">
              <a:rPr lang="en-GB" smtClean="0"/>
              <a:t>9</a:t>
            </a:fld>
            <a:endParaRPr lang="en-GB" dirty="0"/>
          </a:p>
        </p:txBody>
      </p:sp>
    </p:spTree>
    <p:extLst>
      <p:ext uri="{BB962C8B-B14F-4D97-AF65-F5344CB8AC3E}">
        <p14:creationId xmlns:p14="http://schemas.microsoft.com/office/powerpoint/2010/main" val="899377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1. Fire Fighting; </a:t>
            </a:r>
            <a:r>
              <a:rPr lang="en-GB" sz="1200" dirty="0"/>
              <a:t>Due to having low capacity and funding challenges, being innovative is probably seen as a luxury. A sense of ‘fire-fighting’ is the word I often hear when working with smaller charities. </a:t>
            </a:r>
          </a:p>
          <a:p>
            <a:endParaRPr lang="en-GB" dirty="0"/>
          </a:p>
        </p:txBody>
      </p:sp>
      <p:sp>
        <p:nvSpPr>
          <p:cNvPr id="4" name="Slide Number Placeholder 3"/>
          <p:cNvSpPr>
            <a:spLocks noGrp="1"/>
          </p:cNvSpPr>
          <p:nvPr>
            <p:ph type="sldNum" sz="quarter" idx="5"/>
          </p:nvPr>
        </p:nvSpPr>
        <p:spPr/>
        <p:txBody>
          <a:bodyPr/>
          <a:lstStyle/>
          <a:p>
            <a:fld id="{8FB623F2-F694-4A44-8B0E-7A7C271CE783}" type="slidenum">
              <a:rPr lang="en-GB" smtClean="0"/>
              <a:t>10</a:t>
            </a:fld>
            <a:endParaRPr lang="en-GB" dirty="0"/>
          </a:p>
        </p:txBody>
      </p:sp>
    </p:spTree>
    <p:extLst>
      <p:ext uri="{BB962C8B-B14F-4D97-AF65-F5344CB8AC3E}">
        <p14:creationId xmlns:p14="http://schemas.microsoft.com/office/powerpoint/2010/main" val="1369405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working with PR/Comms expert at CU. She managed the PR for the Millenium Dome project (which later became the O2). </a:t>
            </a:r>
          </a:p>
        </p:txBody>
      </p:sp>
      <p:sp>
        <p:nvSpPr>
          <p:cNvPr id="4" name="Slide Number Placeholder 3"/>
          <p:cNvSpPr>
            <a:spLocks noGrp="1"/>
          </p:cNvSpPr>
          <p:nvPr>
            <p:ph type="sldNum" sz="quarter" idx="5"/>
          </p:nvPr>
        </p:nvSpPr>
        <p:spPr/>
        <p:txBody>
          <a:bodyPr/>
          <a:lstStyle/>
          <a:p>
            <a:fld id="{8FB623F2-F694-4A44-8B0E-7A7C271CE783}" type="slidenum">
              <a:rPr lang="en-GB" smtClean="0"/>
              <a:t>11</a:t>
            </a:fld>
            <a:endParaRPr lang="en-GB" dirty="0"/>
          </a:p>
        </p:txBody>
      </p:sp>
    </p:spTree>
    <p:extLst>
      <p:ext uri="{BB962C8B-B14F-4D97-AF65-F5344CB8AC3E}">
        <p14:creationId xmlns:p14="http://schemas.microsoft.com/office/powerpoint/2010/main" val="1553359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8C1FD-F2BC-480D-B9D7-CAA754436F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A165F56-FFA2-4EA4-9209-FA4E1F3EB5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3DE18A-9F91-4BBF-BD7F-B75063021FBF}"/>
              </a:ext>
            </a:extLst>
          </p:cNvPr>
          <p:cNvSpPr>
            <a:spLocks noGrp="1"/>
          </p:cNvSpPr>
          <p:nvPr>
            <p:ph type="dt" sz="half" idx="10"/>
          </p:nvPr>
        </p:nvSpPr>
        <p:spPr/>
        <p:txBody>
          <a:bodyPr/>
          <a:lstStyle/>
          <a:p>
            <a:r>
              <a:rPr lang="en-GB" dirty="0"/>
              <a:t>02/07/2018</a:t>
            </a:r>
          </a:p>
        </p:txBody>
      </p:sp>
      <p:sp>
        <p:nvSpPr>
          <p:cNvPr id="5" name="Footer Placeholder 4">
            <a:extLst>
              <a:ext uri="{FF2B5EF4-FFF2-40B4-BE49-F238E27FC236}">
                <a16:creationId xmlns:a16="http://schemas.microsoft.com/office/drawing/2014/main" id="{152498B8-5438-4851-B281-DD16BDB97C0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73BF109-0845-4F93-9279-2333BFBBFE69}"/>
              </a:ext>
            </a:extLst>
          </p:cNvPr>
          <p:cNvSpPr>
            <a:spLocks noGrp="1"/>
          </p:cNvSpPr>
          <p:nvPr>
            <p:ph type="sldNum" sz="quarter" idx="12"/>
          </p:nvPr>
        </p:nvSpPr>
        <p:spPr/>
        <p:txBody>
          <a:bodyPr/>
          <a:lstStyle/>
          <a:p>
            <a:fld id="{738BAB37-B6AF-45CA-8ECB-8F296F766D57}" type="slidenum">
              <a:rPr lang="en-GB" smtClean="0"/>
              <a:t>‹#›</a:t>
            </a:fld>
            <a:endParaRPr lang="en-GB" dirty="0"/>
          </a:p>
        </p:txBody>
      </p:sp>
    </p:spTree>
    <p:extLst>
      <p:ext uri="{BB962C8B-B14F-4D97-AF65-F5344CB8AC3E}">
        <p14:creationId xmlns:p14="http://schemas.microsoft.com/office/powerpoint/2010/main" val="1565629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D995C-7D68-4D28-9F72-CA1631FF07B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69EA93-C2E8-4435-856B-64CB30B0985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A2188E-3B99-44B6-B8C9-30D54A943189}"/>
              </a:ext>
            </a:extLst>
          </p:cNvPr>
          <p:cNvSpPr>
            <a:spLocks noGrp="1"/>
          </p:cNvSpPr>
          <p:nvPr>
            <p:ph type="dt" sz="half" idx="10"/>
          </p:nvPr>
        </p:nvSpPr>
        <p:spPr/>
        <p:txBody>
          <a:bodyPr/>
          <a:lstStyle/>
          <a:p>
            <a:r>
              <a:rPr lang="en-GB" dirty="0"/>
              <a:t>02/07/2018</a:t>
            </a:r>
          </a:p>
        </p:txBody>
      </p:sp>
      <p:sp>
        <p:nvSpPr>
          <p:cNvPr id="5" name="Footer Placeholder 4">
            <a:extLst>
              <a:ext uri="{FF2B5EF4-FFF2-40B4-BE49-F238E27FC236}">
                <a16:creationId xmlns:a16="http://schemas.microsoft.com/office/drawing/2014/main" id="{3B25278D-E2AB-4206-B4C9-37470CC27B2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0D3BA85-AF69-4A6F-8CFA-70EFC0923FC8}"/>
              </a:ext>
            </a:extLst>
          </p:cNvPr>
          <p:cNvSpPr>
            <a:spLocks noGrp="1"/>
          </p:cNvSpPr>
          <p:nvPr>
            <p:ph type="sldNum" sz="quarter" idx="12"/>
          </p:nvPr>
        </p:nvSpPr>
        <p:spPr/>
        <p:txBody>
          <a:bodyPr/>
          <a:lstStyle/>
          <a:p>
            <a:fld id="{738BAB37-B6AF-45CA-8ECB-8F296F766D57}" type="slidenum">
              <a:rPr lang="en-GB" smtClean="0"/>
              <a:t>‹#›</a:t>
            </a:fld>
            <a:endParaRPr lang="en-GB" dirty="0"/>
          </a:p>
        </p:txBody>
      </p:sp>
    </p:spTree>
    <p:extLst>
      <p:ext uri="{BB962C8B-B14F-4D97-AF65-F5344CB8AC3E}">
        <p14:creationId xmlns:p14="http://schemas.microsoft.com/office/powerpoint/2010/main" val="380545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53842-6C11-4735-B10A-A6DC8A6347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0B8219-1EE9-4D52-B3D2-25368D7FA21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575456-B32D-4793-9AEE-C5132299EACD}"/>
              </a:ext>
            </a:extLst>
          </p:cNvPr>
          <p:cNvSpPr>
            <a:spLocks noGrp="1"/>
          </p:cNvSpPr>
          <p:nvPr>
            <p:ph type="dt" sz="half" idx="10"/>
          </p:nvPr>
        </p:nvSpPr>
        <p:spPr/>
        <p:txBody>
          <a:bodyPr/>
          <a:lstStyle/>
          <a:p>
            <a:r>
              <a:rPr lang="en-GB" dirty="0"/>
              <a:t>02/07/2018</a:t>
            </a:r>
          </a:p>
        </p:txBody>
      </p:sp>
      <p:sp>
        <p:nvSpPr>
          <p:cNvPr id="5" name="Footer Placeholder 4">
            <a:extLst>
              <a:ext uri="{FF2B5EF4-FFF2-40B4-BE49-F238E27FC236}">
                <a16:creationId xmlns:a16="http://schemas.microsoft.com/office/drawing/2014/main" id="{6259BE43-7AE1-41CA-9775-ACB1EAFA1F5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369D6BA-B98F-4659-B123-13B61DA399CB}"/>
              </a:ext>
            </a:extLst>
          </p:cNvPr>
          <p:cNvSpPr>
            <a:spLocks noGrp="1"/>
          </p:cNvSpPr>
          <p:nvPr>
            <p:ph type="sldNum" sz="quarter" idx="12"/>
          </p:nvPr>
        </p:nvSpPr>
        <p:spPr/>
        <p:txBody>
          <a:bodyPr/>
          <a:lstStyle/>
          <a:p>
            <a:fld id="{738BAB37-B6AF-45CA-8ECB-8F296F766D57}" type="slidenum">
              <a:rPr lang="en-GB" smtClean="0"/>
              <a:t>‹#›</a:t>
            </a:fld>
            <a:endParaRPr lang="en-GB" dirty="0"/>
          </a:p>
        </p:txBody>
      </p:sp>
    </p:spTree>
    <p:extLst>
      <p:ext uri="{BB962C8B-B14F-4D97-AF65-F5344CB8AC3E}">
        <p14:creationId xmlns:p14="http://schemas.microsoft.com/office/powerpoint/2010/main" val="3664398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91AF8-2E7F-4642-8146-19E12CD3A7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4B36D0-5118-41FE-A40E-B1178D7FD47F}"/>
              </a:ext>
            </a:extLst>
          </p:cNvPr>
          <p:cNvSpPr>
            <a:spLocks noGrp="1"/>
          </p:cNvSpPr>
          <p:nvPr>
            <p:ph idx="1"/>
          </p:nvPr>
        </p:nvSpPr>
        <p:spPr>
          <a:xfrm>
            <a:off x="838200" y="184785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920E17-CC35-4444-A99D-527CABC3600B}"/>
              </a:ext>
            </a:extLst>
          </p:cNvPr>
          <p:cNvSpPr>
            <a:spLocks noGrp="1"/>
          </p:cNvSpPr>
          <p:nvPr>
            <p:ph type="dt" sz="half" idx="10"/>
          </p:nvPr>
        </p:nvSpPr>
        <p:spPr/>
        <p:txBody>
          <a:bodyPr/>
          <a:lstStyle/>
          <a:p>
            <a:r>
              <a:rPr lang="en-GB" dirty="0"/>
              <a:t>02/07/2018</a:t>
            </a:r>
          </a:p>
        </p:txBody>
      </p:sp>
      <p:sp>
        <p:nvSpPr>
          <p:cNvPr id="5" name="Footer Placeholder 4">
            <a:extLst>
              <a:ext uri="{FF2B5EF4-FFF2-40B4-BE49-F238E27FC236}">
                <a16:creationId xmlns:a16="http://schemas.microsoft.com/office/drawing/2014/main" id="{72CD972F-AE6B-4F30-B367-516153675AC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032C9D9-9AE3-452E-A2EB-4E91906925B1}"/>
              </a:ext>
            </a:extLst>
          </p:cNvPr>
          <p:cNvSpPr>
            <a:spLocks noGrp="1"/>
          </p:cNvSpPr>
          <p:nvPr>
            <p:ph type="sldNum" sz="quarter" idx="12"/>
          </p:nvPr>
        </p:nvSpPr>
        <p:spPr/>
        <p:txBody>
          <a:bodyPr/>
          <a:lstStyle/>
          <a:p>
            <a:fld id="{738BAB37-B6AF-45CA-8ECB-8F296F766D57}" type="slidenum">
              <a:rPr lang="en-GB" smtClean="0"/>
              <a:t>‹#›</a:t>
            </a:fld>
            <a:endParaRPr lang="en-GB" dirty="0"/>
          </a:p>
        </p:txBody>
      </p:sp>
      <p:pic>
        <p:nvPicPr>
          <p:cNvPr id="7" name="Picture 6">
            <a:extLst>
              <a:ext uri="{FF2B5EF4-FFF2-40B4-BE49-F238E27FC236}">
                <a16:creationId xmlns:a16="http://schemas.microsoft.com/office/drawing/2014/main" id="{48A20E0E-7AEF-447A-AAA1-C7F025434BB2}"/>
              </a:ext>
            </a:extLst>
          </p:cNvPr>
          <p:cNvPicPr>
            <a:picLocks noChangeAspect="1"/>
          </p:cNvPicPr>
          <p:nvPr userDrawn="1"/>
        </p:nvPicPr>
        <p:blipFill>
          <a:blip r:embed="rId2"/>
          <a:stretch>
            <a:fillRect/>
          </a:stretch>
        </p:blipFill>
        <p:spPr>
          <a:xfrm>
            <a:off x="9628823" y="365126"/>
            <a:ext cx="1724977" cy="492850"/>
          </a:xfrm>
          <a:prstGeom prst="rect">
            <a:avLst/>
          </a:prstGeom>
        </p:spPr>
      </p:pic>
      <p:pic>
        <p:nvPicPr>
          <p:cNvPr id="9" name="Picture 8">
            <a:extLst>
              <a:ext uri="{FF2B5EF4-FFF2-40B4-BE49-F238E27FC236}">
                <a16:creationId xmlns:a16="http://schemas.microsoft.com/office/drawing/2014/main" id="{B551D490-28C6-14AF-40E5-202BF5B803EE}"/>
              </a:ext>
            </a:extLst>
          </p:cNvPr>
          <p:cNvPicPr>
            <a:picLocks noChangeAspect="1"/>
          </p:cNvPicPr>
          <p:nvPr userDrawn="1"/>
        </p:nvPicPr>
        <p:blipFill>
          <a:blip r:embed="rId3"/>
          <a:stretch>
            <a:fillRect/>
          </a:stretch>
        </p:blipFill>
        <p:spPr>
          <a:xfrm>
            <a:off x="8785782" y="286544"/>
            <a:ext cx="651206" cy="650013"/>
          </a:xfrm>
          <a:prstGeom prst="rect">
            <a:avLst/>
          </a:prstGeom>
        </p:spPr>
      </p:pic>
    </p:spTree>
    <p:extLst>
      <p:ext uri="{BB962C8B-B14F-4D97-AF65-F5344CB8AC3E}">
        <p14:creationId xmlns:p14="http://schemas.microsoft.com/office/powerpoint/2010/main" val="3767807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F855B-5A14-4AD5-B106-D1C84143CD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FC4C97D-C407-457C-9ABD-6BF380841D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1B9E26B-2081-48A2-869E-1159C34EC68F}"/>
              </a:ext>
            </a:extLst>
          </p:cNvPr>
          <p:cNvSpPr>
            <a:spLocks noGrp="1"/>
          </p:cNvSpPr>
          <p:nvPr>
            <p:ph type="dt" sz="half" idx="10"/>
          </p:nvPr>
        </p:nvSpPr>
        <p:spPr/>
        <p:txBody>
          <a:bodyPr/>
          <a:lstStyle/>
          <a:p>
            <a:r>
              <a:rPr lang="en-GB" dirty="0"/>
              <a:t>02/07/2018</a:t>
            </a:r>
          </a:p>
        </p:txBody>
      </p:sp>
      <p:sp>
        <p:nvSpPr>
          <p:cNvPr id="5" name="Footer Placeholder 4">
            <a:extLst>
              <a:ext uri="{FF2B5EF4-FFF2-40B4-BE49-F238E27FC236}">
                <a16:creationId xmlns:a16="http://schemas.microsoft.com/office/drawing/2014/main" id="{0BAFA90E-7355-4A2F-9E66-AF01484E211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229AA64-2E22-469F-B870-85DECDEB8013}"/>
              </a:ext>
            </a:extLst>
          </p:cNvPr>
          <p:cNvSpPr>
            <a:spLocks noGrp="1"/>
          </p:cNvSpPr>
          <p:nvPr>
            <p:ph type="sldNum" sz="quarter" idx="12"/>
          </p:nvPr>
        </p:nvSpPr>
        <p:spPr/>
        <p:txBody>
          <a:bodyPr/>
          <a:lstStyle/>
          <a:p>
            <a:fld id="{738BAB37-B6AF-45CA-8ECB-8F296F766D57}" type="slidenum">
              <a:rPr lang="en-GB" smtClean="0"/>
              <a:t>‹#›</a:t>
            </a:fld>
            <a:endParaRPr lang="en-GB" dirty="0"/>
          </a:p>
        </p:txBody>
      </p:sp>
    </p:spTree>
    <p:extLst>
      <p:ext uri="{BB962C8B-B14F-4D97-AF65-F5344CB8AC3E}">
        <p14:creationId xmlns:p14="http://schemas.microsoft.com/office/powerpoint/2010/main" val="129322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F7C4B-5C15-49E1-A265-25073B0E9F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BBA837-4D85-467B-B714-53DFCF25AEC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710DE1-A2EE-4D33-BCB3-5A773BA63E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0EDA632-1BA2-46F7-A94C-5F0FAA7B3351}"/>
              </a:ext>
            </a:extLst>
          </p:cNvPr>
          <p:cNvSpPr>
            <a:spLocks noGrp="1"/>
          </p:cNvSpPr>
          <p:nvPr>
            <p:ph type="dt" sz="half" idx="10"/>
          </p:nvPr>
        </p:nvSpPr>
        <p:spPr/>
        <p:txBody>
          <a:bodyPr/>
          <a:lstStyle/>
          <a:p>
            <a:r>
              <a:rPr lang="en-GB" dirty="0"/>
              <a:t>02/07/2018</a:t>
            </a:r>
          </a:p>
        </p:txBody>
      </p:sp>
      <p:sp>
        <p:nvSpPr>
          <p:cNvPr id="6" name="Footer Placeholder 5">
            <a:extLst>
              <a:ext uri="{FF2B5EF4-FFF2-40B4-BE49-F238E27FC236}">
                <a16:creationId xmlns:a16="http://schemas.microsoft.com/office/drawing/2014/main" id="{B6E0378C-8E6D-44C4-83AF-9080C6257C6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E1BA79F-FF57-4431-9C28-4B70A557196D}"/>
              </a:ext>
            </a:extLst>
          </p:cNvPr>
          <p:cNvSpPr>
            <a:spLocks noGrp="1"/>
          </p:cNvSpPr>
          <p:nvPr>
            <p:ph type="sldNum" sz="quarter" idx="12"/>
          </p:nvPr>
        </p:nvSpPr>
        <p:spPr/>
        <p:txBody>
          <a:bodyPr/>
          <a:lstStyle/>
          <a:p>
            <a:fld id="{738BAB37-B6AF-45CA-8ECB-8F296F766D57}" type="slidenum">
              <a:rPr lang="en-GB" smtClean="0"/>
              <a:t>‹#›</a:t>
            </a:fld>
            <a:endParaRPr lang="en-GB" dirty="0"/>
          </a:p>
        </p:txBody>
      </p:sp>
    </p:spTree>
    <p:extLst>
      <p:ext uri="{BB962C8B-B14F-4D97-AF65-F5344CB8AC3E}">
        <p14:creationId xmlns:p14="http://schemas.microsoft.com/office/powerpoint/2010/main" val="3300604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AB83C-61E0-4CD0-BC9C-12F5C502EA4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4A95E5-C458-4991-A5C1-AA1F01989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D90290-EA41-4E6B-9F43-A28602241A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19412F1-F9C5-4732-B025-4ACD673CB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8907F73-A579-4535-883E-A46795FCE85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07E62B-83F7-4F41-84A1-D0753212F964}"/>
              </a:ext>
            </a:extLst>
          </p:cNvPr>
          <p:cNvSpPr>
            <a:spLocks noGrp="1"/>
          </p:cNvSpPr>
          <p:nvPr>
            <p:ph type="dt" sz="half" idx="10"/>
          </p:nvPr>
        </p:nvSpPr>
        <p:spPr/>
        <p:txBody>
          <a:bodyPr/>
          <a:lstStyle/>
          <a:p>
            <a:r>
              <a:rPr lang="en-GB" dirty="0"/>
              <a:t>02/07/2018</a:t>
            </a:r>
          </a:p>
        </p:txBody>
      </p:sp>
      <p:sp>
        <p:nvSpPr>
          <p:cNvPr id="8" name="Footer Placeholder 7">
            <a:extLst>
              <a:ext uri="{FF2B5EF4-FFF2-40B4-BE49-F238E27FC236}">
                <a16:creationId xmlns:a16="http://schemas.microsoft.com/office/drawing/2014/main" id="{021CD6E5-A78D-4560-8B88-D223A382D203}"/>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346D1543-A988-4FA9-8D27-6E47F8A3A77A}"/>
              </a:ext>
            </a:extLst>
          </p:cNvPr>
          <p:cNvSpPr>
            <a:spLocks noGrp="1"/>
          </p:cNvSpPr>
          <p:nvPr>
            <p:ph type="sldNum" sz="quarter" idx="12"/>
          </p:nvPr>
        </p:nvSpPr>
        <p:spPr/>
        <p:txBody>
          <a:bodyPr/>
          <a:lstStyle/>
          <a:p>
            <a:fld id="{738BAB37-B6AF-45CA-8ECB-8F296F766D57}" type="slidenum">
              <a:rPr lang="en-GB" smtClean="0"/>
              <a:t>‹#›</a:t>
            </a:fld>
            <a:endParaRPr lang="en-GB" dirty="0"/>
          </a:p>
        </p:txBody>
      </p:sp>
    </p:spTree>
    <p:extLst>
      <p:ext uri="{BB962C8B-B14F-4D97-AF65-F5344CB8AC3E}">
        <p14:creationId xmlns:p14="http://schemas.microsoft.com/office/powerpoint/2010/main" val="1442995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9C44E-24F5-483B-9790-5E1EDEC55E7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73EDC80-C10F-47A9-8081-7ED4417FABDC}"/>
              </a:ext>
            </a:extLst>
          </p:cNvPr>
          <p:cNvSpPr>
            <a:spLocks noGrp="1"/>
          </p:cNvSpPr>
          <p:nvPr>
            <p:ph type="dt" sz="half" idx="10"/>
          </p:nvPr>
        </p:nvSpPr>
        <p:spPr/>
        <p:txBody>
          <a:bodyPr/>
          <a:lstStyle/>
          <a:p>
            <a:r>
              <a:rPr lang="en-GB" dirty="0"/>
              <a:t>02/07/2018</a:t>
            </a:r>
          </a:p>
        </p:txBody>
      </p:sp>
      <p:sp>
        <p:nvSpPr>
          <p:cNvPr id="4" name="Footer Placeholder 3">
            <a:extLst>
              <a:ext uri="{FF2B5EF4-FFF2-40B4-BE49-F238E27FC236}">
                <a16:creationId xmlns:a16="http://schemas.microsoft.com/office/drawing/2014/main" id="{A98F4F30-A2BC-4B1B-BE99-8011382947E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E853238-A439-41F5-AE95-D2363F1ACA77}"/>
              </a:ext>
            </a:extLst>
          </p:cNvPr>
          <p:cNvSpPr>
            <a:spLocks noGrp="1"/>
          </p:cNvSpPr>
          <p:nvPr>
            <p:ph type="sldNum" sz="quarter" idx="12"/>
          </p:nvPr>
        </p:nvSpPr>
        <p:spPr/>
        <p:txBody>
          <a:bodyPr/>
          <a:lstStyle/>
          <a:p>
            <a:fld id="{738BAB37-B6AF-45CA-8ECB-8F296F766D57}" type="slidenum">
              <a:rPr lang="en-GB" smtClean="0"/>
              <a:t>‹#›</a:t>
            </a:fld>
            <a:endParaRPr lang="en-GB" dirty="0"/>
          </a:p>
        </p:txBody>
      </p:sp>
    </p:spTree>
    <p:extLst>
      <p:ext uri="{BB962C8B-B14F-4D97-AF65-F5344CB8AC3E}">
        <p14:creationId xmlns:p14="http://schemas.microsoft.com/office/powerpoint/2010/main" val="1922329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C2AC82-61D7-467F-A8BF-9D97D2FDA6E6}"/>
              </a:ext>
            </a:extLst>
          </p:cNvPr>
          <p:cNvSpPr>
            <a:spLocks noGrp="1"/>
          </p:cNvSpPr>
          <p:nvPr>
            <p:ph type="dt" sz="half" idx="10"/>
          </p:nvPr>
        </p:nvSpPr>
        <p:spPr/>
        <p:txBody>
          <a:bodyPr/>
          <a:lstStyle/>
          <a:p>
            <a:r>
              <a:rPr lang="en-GB" dirty="0"/>
              <a:t>02/07/2018</a:t>
            </a:r>
          </a:p>
        </p:txBody>
      </p:sp>
      <p:sp>
        <p:nvSpPr>
          <p:cNvPr id="3" name="Footer Placeholder 2">
            <a:extLst>
              <a:ext uri="{FF2B5EF4-FFF2-40B4-BE49-F238E27FC236}">
                <a16:creationId xmlns:a16="http://schemas.microsoft.com/office/drawing/2014/main" id="{903711F8-1931-4242-8E10-F5BC4ED3C7E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11DF129-8F42-4A01-976D-4B82706E2D29}"/>
              </a:ext>
            </a:extLst>
          </p:cNvPr>
          <p:cNvSpPr>
            <a:spLocks noGrp="1"/>
          </p:cNvSpPr>
          <p:nvPr>
            <p:ph type="sldNum" sz="quarter" idx="12"/>
          </p:nvPr>
        </p:nvSpPr>
        <p:spPr/>
        <p:txBody>
          <a:bodyPr/>
          <a:lstStyle/>
          <a:p>
            <a:fld id="{738BAB37-B6AF-45CA-8ECB-8F296F766D57}" type="slidenum">
              <a:rPr lang="en-GB" smtClean="0"/>
              <a:t>‹#›</a:t>
            </a:fld>
            <a:endParaRPr lang="en-GB" dirty="0"/>
          </a:p>
        </p:txBody>
      </p:sp>
    </p:spTree>
    <p:extLst>
      <p:ext uri="{BB962C8B-B14F-4D97-AF65-F5344CB8AC3E}">
        <p14:creationId xmlns:p14="http://schemas.microsoft.com/office/powerpoint/2010/main" val="2779511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7A509-2DF1-4CC1-9375-97DFEC015D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A611473-0694-4A0E-9723-3856F71053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6650F60-6035-4A54-A17E-A84F279DEB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A13B0B-498E-45E8-A481-FD4FFBA663F4}"/>
              </a:ext>
            </a:extLst>
          </p:cNvPr>
          <p:cNvSpPr>
            <a:spLocks noGrp="1"/>
          </p:cNvSpPr>
          <p:nvPr>
            <p:ph type="dt" sz="half" idx="10"/>
          </p:nvPr>
        </p:nvSpPr>
        <p:spPr/>
        <p:txBody>
          <a:bodyPr/>
          <a:lstStyle/>
          <a:p>
            <a:r>
              <a:rPr lang="en-GB" dirty="0"/>
              <a:t>02/07/2018</a:t>
            </a:r>
          </a:p>
        </p:txBody>
      </p:sp>
      <p:sp>
        <p:nvSpPr>
          <p:cNvPr id="6" name="Footer Placeholder 5">
            <a:extLst>
              <a:ext uri="{FF2B5EF4-FFF2-40B4-BE49-F238E27FC236}">
                <a16:creationId xmlns:a16="http://schemas.microsoft.com/office/drawing/2014/main" id="{0E2143AB-D97D-426D-A01F-844408C1194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59F5358-52D1-46CE-900E-50FE43719F8F}"/>
              </a:ext>
            </a:extLst>
          </p:cNvPr>
          <p:cNvSpPr>
            <a:spLocks noGrp="1"/>
          </p:cNvSpPr>
          <p:nvPr>
            <p:ph type="sldNum" sz="quarter" idx="12"/>
          </p:nvPr>
        </p:nvSpPr>
        <p:spPr/>
        <p:txBody>
          <a:bodyPr/>
          <a:lstStyle/>
          <a:p>
            <a:fld id="{738BAB37-B6AF-45CA-8ECB-8F296F766D57}" type="slidenum">
              <a:rPr lang="en-GB" smtClean="0"/>
              <a:t>‹#›</a:t>
            </a:fld>
            <a:endParaRPr lang="en-GB" dirty="0"/>
          </a:p>
        </p:txBody>
      </p:sp>
    </p:spTree>
    <p:extLst>
      <p:ext uri="{BB962C8B-B14F-4D97-AF65-F5344CB8AC3E}">
        <p14:creationId xmlns:p14="http://schemas.microsoft.com/office/powerpoint/2010/main" val="3288364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A070-D1C6-4AD6-B687-F0D84D91A0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13B5963-BFE1-4A20-AE69-6E9A7B7DEB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77B2C2E-9A3E-4591-9877-DFA4C8E119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248C67-8EB7-4E63-81D2-8677C56EA5B1}"/>
              </a:ext>
            </a:extLst>
          </p:cNvPr>
          <p:cNvSpPr>
            <a:spLocks noGrp="1"/>
          </p:cNvSpPr>
          <p:nvPr>
            <p:ph type="dt" sz="half" idx="10"/>
          </p:nvPr>
        </p:nvSpPr>
        <p:spPr/>
        <p:txBody>
          <a:bodyPr/>
          <a:lstStyle/>
          <a:p>
            <a:r>
              <a:rPr lang="en-GB" dirty="0"/>
              <a:t>02/07/2018</a:t>
            </a:r>
          </a:p>
        </p:txBody>
      </p:sp>
      <p:sp>
        <p:nvSpPr>
          <p:cNvPr id="6" name="Footer Placeholder 5">
            <a:extLst>
              <a:ext uri="{FF2B5EF4-FFF2-40B4-BE49-F238E27FC236}">
                <a16:creationId xmlns:a16="http://schemas.microsoft.com/office/drawing/2014/main" id="{308D3C1B-61F9-4308-81AE-F8C1C720605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E3D3100-6A9D-4E1A-B3D9-1D9BAB91EC4A}"/>
              </a:ext>
            </a:extLst>
          </p:cNvPr>
          <p:cNvSpPr>
            <a:spLocks noGrp="1"/>
          </p:cNvSpPr>
          <p:nvPr>
            <p:ph type="sldNum" sz="quarter" idx="12"/>
          </p:nvPr>
        </p:nvSpPr>
        <p:spPr/>
        <p:txBody>
          <a:bodyPr/>
          <a:lstStyle/>
          <a:p>
            <a:fld id="{738BAB37-B6AF-45CA-8ECB-8F296F766D57}" type="slidenum">
              <a:rPr lang="en-GB" smtClean="0"/>
              <a:t>‹#›</a:t>
            </a:fld>
            <a:endParaRPr lang="en-GB" dirty="0"/>
          </a:p>
        </p:txBody>
      </p:sp>
    </p:spTree>
    <p:extLst>
      <p:ext uri="{BB962C8B-B14F-4D97-AF65-F5344CB8AC3E}">
        <p14:creationId xmlns:p14="http://schemas.microsoft.com/office/powerpoint/2010/main" val="1130699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2C2626-E930-47F4-AD71-C19FF17FB7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203C33-73EA-43E9-9C8D-EE052EDE5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1B4A31-BF17-4AD5-BAA4-EBC66F2D81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a:t>02/07/2018</a:t>
            </a:r>
          </a:p>
        </p:txBody>
      </p:sp>
      <p:sp>
        <p:nvSpPr>
          <p:cNvPr id="5" name="Footer Placeholder 4">
            <a:extLst>
              <a:ext uri="{FF2B5EF4-FFF2-40B4-BE49-F238E27FC236}">
                <a16:creationId xmlns:a16="http://schemas.microsoft.com/office/drawing/2014/main" id="{AC6CE68E-8D70-405B-96BA-CE2D47B98A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215EFC2D-E5A7-4CA4-A42A-5301D2F016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8BAB37-B6AF-45CA-8ECB-8F296F766D57}" type="slidenum">
              <a:rPr lang="en-GB" smtClean="0"/>
              <a:t>‹#›</a:t>
            </a:fld>
            <a:endParaRPr lang="en-GB" dirty="0"/>
          </a:p>
        </p:txBody>
      </p:sp>
    </p:spTree>
    <p:extLst>
      <p:ext uri="{BB962C8B-B14F-4D97-AF65-F5344CB8AC3E}">
        <p14:creationId xmlns:p14="http://schemas.microsoft.com/office/powerpoint/2010/main" val="736630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laura@laurasalisbury.co.u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linkedin.com/company/small-charity-friendly-collective" TargetMode="External"/><Relationship Id="rId5" Type="http://schemas.openxmlformats.org/officeDocument/2006/relationships/hyperlink" Target="http://www.linkedin.com/in/laura-salisbury/" TargetMode="External"/><Relationship Id="rId4" Type="http://schemas.openxmlformats.org/officeDocument/2006/relationships/hyperlink" Target="http://www.laurasalisbury.co.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341735" y="5177306"/>
            <a:ext cx="1850265" cy="1287887"/>
          </a:xfrm>
          <a:prstGeom prst="rect">
            <a:avLst/>
          </a:prstGeom>
          <a:noFill/>
        </p:spPr>
        <p:txBody>
          <a:bodyPr wrap="square" rtlCol="0">
            <a:spAutoFit/>
          </a:bodyPr>
          <a:lstStyle/>
          <a:p>
            <a:endParaRPr lang="en-US" dirty="0"/>
          </a:p>
        </p:txBody>
      </p:sp>
      <p:sp>
        <p:nvSpPr>
          <p:cNvPr id="3" name="Rectangle 2"/>
          <p:cNvSpPr/>
          <p:nvPr/>
        </p:nvSpPr>
        <p:spPr>
          <a:xfrm>
            <a:off x="5750938" y="392807"/>
            <a:ext cx="6073517" cy="5509200"/>
          </a:xfrm>
          <a:prstGeom prst="rect">
            <a:avLst/>
          </a:prstGeom>
        </p:spPr>
        <p:txBody>
          <a:bodyPr wrap="square">
            <a:spAutoFit/>
          </a:bodyPr>
          <a:lstStyle/>
          <a:p>
            <a:pPr algn="ctr"/>
            <a:r>
              <a:rPr lang="en-GB" sz="8800" dirty="0"/>
              <a:t>Be more creative to diversify </a:t>
            </a:r>
          </a:p>
          <a:p>
            <a:pPr algn="ctr"/>
            <a:r>
              <a:rPr lang="en-GB" sz="8800" dirty="0"/>
              <a:t>your income</a:t>
            </a:r>
            <a:endParaRPr lang="en-GB" sz="8800" b="1" dirty="0">
              <a:solidFill>
                <a:schemeClr val="accent1"/>
              </a:solidFill>
            </a:endParaRPr>
          </a:p>
        </p:txBody>
      </p:sp>
      <p:sp>
        <p:nvSpPr>
          <p:cNvPr id="5" name="Slide Number Placeholder 4">
            <a:extLst>
              <a:ext uri="{FF2B5EF4-FFF2-40B4-BE49-F238E27FC236}">
                <a16:creationId xmlns:a16="http://schemas.microsoft.com/office/drawing/2014/main" id="{BA0D754F-495D-4C4B-9766-4E7E96C08D3C}"/>
              </a:ext>
            </a:extLst>
          </p:cNvPr>
          <p:cNvSpPr>
            <a:spLocks noGrp="1"/>
          </p:cNvSpPr>
          <p:nvPr>
            <p:ph type="sldNum" sz="quarter" idx="12"/>
          </p:nvPr>
        </p:nvSpPr>
        <p:spPr/>
        <p:txBody>
          <a:bodyPr/>
          <a:lstStyle/>
          <a:p>
            <a:fld id="{9CE63BF0-4050-4043-9E3C-4B19F0A222AB}" type="slidenum">
              <a:rPr lang="en-GB" smtClean="0"/>
              <a:t>1</a:t>
            </a:fld>
            <a:endParaRPr lang="en-GB" dirty="0"/>
          </a:p>
        </p:txBody>
      </p:sp>
      <p:pic>
        <p:nvPicPr>
          <p:cNvPr id="9" name="Picture 8">
            <a:extLst>
              <a:ext uri="{FF2B5EF4-FFF2-40B4-BE49-F238E27FC236}">
                <a16:creationId xmlns:a16="http://schemas.microsoft.com/office/drawing/2014/main" id="{9BC1EF31-6D8A-49BF-A4C1-C4F73D9A4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545" y="636647"/>
            <a:ext cx="5251918" cy="1801753"/>
          </a:xfrm>
          <a:prstGeom prst="rect">
            <a:avLst/>
          </a:prstGeom>
        </p:spPr>
      </p:pic>
      <p:pic>
        <p:nvPicPr>
          <p:cNvPr id="7" name="Picture 6">
            <a:extLst>
              <a:ext uri="{FF2B5EF4-FFF2-40B4-BE49-F238E27FC236}">
                <a16:creationId xmlns:a16="http://schemas.microsoft.com/office/drawing/2014/main" id="{F2B5C24A-69AA-AFDA-EAF8-286C6D4548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545" y="3061423"/>
            <a:ext cx="3324562" cy="3320476"/>
          </a:xfrm>
          <a:prstGeom prst="rect">
            <a:avLst/>
          </a:prstGeom>
        </p:spPr>
      </p:pic>
    </p:spTree>
    <p:extLst>
      <p:ext uri="{BB962C8B-B14F-4D97-AF65-F5344CB8AC3E}">
        <p14:creationId xmlns:p14="http://schemas.microsoft.com/office/powerpoint/2010/main" val="277311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C864A-45EB-E363-BE00-B3E10D6EA871}"/>
              </a:ext>
            </a:extLst>
          </p:cNvPr>
          <p:cNvSpPr>
            <a:spLocks noGrp="1"/>
          </p:cNvSpPr>
          <p:nvPr>
            <p:ph type="title"/>
          </p:nvPr>
        </p:nvSpPr>
        <p:spPr/>
        <p:txBody>
          <a:bodyPr/>
          <a:lstStyle/>
          <a:p>
            <a:r>
              <a:rPr lang="en-GB" dirty="0"/>
              <a:t>Small charities </a:t>
            </a:r>
            <a:br>
              <a:rPr lang="en-GB" dirty="0"/>
            </a:br>
            <a:r>
              <a:rPr lang="en-GB" sz="4000" b="1" dirty="0">
                <a:solidFill>
                  <a:schemeClr val="accent1"/>
                </a:solidFill>
              </a:rPr>
              <a:t>Opportunities &amp; barriers to creativity</a:t>
            </a:r>
            <a:endParaRPr lang="en-GB" b="1" dirty="0">
              <a:solidFill>
                <a:schemeClr val="accent1"/>
              </a:solidFill>
            </a:endParaRPr>
          </a:p>
        </p:txBody>
      </p:sp>
      <p:sp>
        <p:nvSpPr>
          <p:cNvPr id="3" name="Content Placeholder 2">
            <a:extLst>
              <a:ext uri="{FF2B5EF4-FFF2-40B4-BE49-F238E27FC236}">
                <a16:creationId xmlns:a16="http://schemas.microsoft.com/office/drawing/2014/main" id="{B016A4BD-49B3-F94A-E9AF-FCE37F1DDB77}"/>
              </a:ext>
            </a:extLst>
          </p:cNvPr>
          <p:cNvSpPr>
            <a:spLocks noGrp="1"/>
          </p:cNvSpPr>
          <p:nvPr>
            <p:ph idx="1"/>
          </p:nvPr>
        </p:nvSpPr>
        <p:spPr/>
        <p:txBody>
          <a:bodyPr>
            <a:normAutofit fontScale="62500" lnSpcReduction="20000"/>
          </a:bodyPr>
          <a:lstStyle/>
          <a:p>
            <a:pPr marL="914400" indent="-914400">
              <a:buAutoNum type="arabicPeriod"/>
            </a:pPr>
            <a:r>
              <a:rPr lang="en-GB" sz="4700" dirty="0"/>
              <a:t>Firefighting – staff capacity &amp; funding </a:t>
            </a:r>
          </a:p>
          <a:p>
            <a:pPr marL="914400" indent="-914400">
              <a:buAutoNum type="arabicPeriod"/>
            </a:pPr>
            <a:endParaRPr lang="en-GB" sz="4700" dirty="0"/>
          </a:p>
          <a:p>
            <a:pPr marL="914400" indent="-914400">
              <a:buAutoNum type="arabicPeriod"/>
            </a:pPr>
            <a:r>
              <a:rPr lang="en-GB" sz="4700" dirty="0"/>
              <a:t>Creative inspiration thrives when we can be quiet and relaxed – and there isn’t a sense of urgency or threat </a:t>
            </a:r>
          </a:p>
          <a:p>
            <a:pPr marL="914400" indent="-914400">
              <a:buAutoNum type="arabicPeriod"/>
            </a:pPr>
            <a:endParaRPr lang="en-GB" sz="4700" dirty="0"/>
          </a:p>
          <a:p>
            <a:pPr marL="914400" indent="-914400">
              <a:buAutoNum type="arabicPeriod"/>
            </a:pPr>
            <a:r>
              <a:rPr lang="en-GB" sz="4700" dirty="0"/>
              <a:t>The </a:t>
            </a:r>
            <a:r>
              <a:rPr lang="en-GB" sz="4700" i="1" dirty="0"/>
              <a:t>Future Charity Report </a:t>
            </a:r>
            <a:r>
              <a:rPr lang="en-GB" sz="4700" dirty="0"/>
              <a:t>states top three barriers across the voluntary sector include;</a:t>
            </a:r>
          </a:p>
          <a:p>
            <a:pPr marL="0" indent="0">
              <a:buNone/>
            </a:pPr>
            <a:r>
              <a:rPr lang="en-GB" sz="4700" dirty="0"/>
              <a:t>		- Low appetite for risk at a leadership level </a:t>
            </a:r>
          </a:p>
          <a:p>
            <a:pPr marL="0" indent="0">
              <a:buNone/>
            </a:pPr>
            <a:r>
              <a:rPr lang="en-GB" sz="4700" dirty="0"/>
              <a:t>		- Organisational culture </a:t>
            </a:r>
          </a:p>
          <a:p>
            <a:pPr marL="0" indent="0">
              <a:buNone/>
            </a:pPr>
            <a:r>
              <a:rPr lang="en-GB" sz="4700" dirty="0"/>
              <a:t>		- The challenges of embracing new technology </a:t>
            </a:r>
          </a:p>
          <a:p>
            <a:pPr marL="914400" indent="-914400">
              <a:buAutoNum type="arabicPeriod"/>
            </a:pPr>
            <a:endParaRPr lang="en-GB" sz="4700" dirty="0"/>
          </a:p>
          <a:p>
            <a:pPr marL="0" indent="0">
              <a:buNone/>
            </a:pPr>
            <a:endParaRPr lang="en-GB" sz="4700" dirty="0"/>
          </a:p>
        </p:txBody>
      </p:sp>
    </p:spTree>
    <p:extLst>
      <p:ext uri="{BB962C8B-B14F-4D97-AF65-F5344CB8AC3E}">
        <p14:creationId xmlns:p14="http://schemas.microsoft.com/office/powerpoint/2010/main" val="3507204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AD6F5-51CA-FAF3-7EB0-D75695A24A89}"/>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CA863538-D431-D9BC-6C4F-0064994740DA}"/>
              </a:ext>
            </a:extLst>
          </p:cNvPr>
          <p:cNvSpPr>
            <a:spLocks noGrp="1"/>
          </p:cNvSpPr>
          <p:nvPr>
            <p:ph idx="1"/>
          </p:nvPr>
        </p:nvSpPr>
        <p:spPr/>
        <p:txBody>
          <a:bodyPr>
            <a:normAutofit/>
          </a:bodyPr>
          <a:lstStyle/>
          <a:p>
            <a:pPr marL="0" indent="0">
              <a:buNone/>
            </a:pPr>
            <a:r>
              <a:rPr lang="en-GB" sz="3600" dirty="0"/>
              <a:t>4. Being agile is a benefit </a:t>
            </a:r>
          </a:p>
          <a:p>
            <a:pPr marL="0" indent="0">
              <a:buNone/>
            </a:pPr>
            <a:endParaRPr lang="en-GB" sz="3600" i="1" dirty="0"/>
          </a:p>
          <a:p>
            <a:pPr marL="0" indent="0">
              <a:buNone/>
            </a:pPr>
            <a:r>
              <a:rPr lang="en-GB" sz="3600" dirty="0"/>
              <a:t>5. Specialist volunteers to support with new technology</a:t>
            </a:r>
          </a:p>
          <a:p>
            <a:pPr marL="0" indent="0">
              <a:buNone/>
            </a:pPr>
            <a:endParaRPr lang="en-GB" sz="3600" i="1" dirty="0"/>
          </a:p>
          <a:p>
            <a:pPr marL="0" indent="0">
              <a:buNone/>
            </a:pPr>
            <a:r>
              <a:rPr lang="en-GB" sz="3600" dirty="0"/>
              <a:t>6. Lower turnover means lower risk</a:t>
            </a:r>
          </a:p>
        </p:txBody>
      </p:sp>
    </p:spTree>
    <p:extLst>
      <p:ext uri="{BB962C8B-B14F-4D97-AF65-F5344CB8AC3E}">
        <p14:creationId xmlns:p14="http://schemas.microsoft.com/office/powerpoint/2010/main" val="1168934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99D27-E338-326F-E5A5-8B27531A040A}"/>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9180F21C-1C97-C001-C9DE-4F41FD2E10B2}"/>
              </a:ext>
            </a:extLst>
          </p:cNvPr>
          <p:cNvSpPr>
            <a:spLocks noGrp="1"/>
          </p:cNvSpPr>
          <p:nvPr>
            <p:ph idx="1"/>
          </p:nvPr>
        </p:nvSpPr>
        <p:spPr/>
        <p:txBody>
          <a:bodyPr>
            <a:normAutofit/>
          </a:bodyPr>
          <a:lstStyle/>
          <a:p>
            <a:pPr marL="0" indent="0" algn="ctr">
              <a:buNone/>
            </a:pPr>
            <a:endParaRPr lang="en-GB" sz="4000" i="1" dirty="0"/>
          </a:p>
          <a:p>
            <a:pPr marL="0" indent="0" algn="ctr">
              <a:buNone/>
            </a:pPr>
            <a:r>
              <a:rPr lang="en-GB" sz="4000" i="1" dirty="0"/>
              <a:t>“Successful innovation requires failure. Resources should be set aside for conducting experiments where no immediate return on investment is expected” </a:t>
            </a:r>
            <a:r>
              <a:rPr lang="en-GB" sz="4000" dirty="0"/>
              <a:t>(Future Charity Report)</a:t>
            </a:r>
          </a:p>
        </p:txBody>
      </p:sp>
    </p:spTree>
    <p:extLst>
      <p:ext uri="{BB962C8B-B14F-4D97-AF65-F5344CB8AC3E}">
        <p14:creationId xmlns:p14="http://schemas.microsoft.com/office/powerpoint/2010/main" val="1959762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FF448-DCDF-6F25-9586-9899BD3B56BA}"/>
              </a:ext>
            </a:extLst>
          </p:cNvPr>
          <p:cNvSpPr>
            <a:spLocks noGrp="1"/>
          </p:cNvSpPr>
          <p:nvPr>
            <p:ph type="title"/>
          </p:nvPr>
        </p:nvSpPr>
        <p:spPr/>
        <p:txBody>
          <a:bodyPr/>
          <a:lstStyle/>
          <a:p>
            <a:r>
              <a:rPr lang="en-GB" b="1" dirty="0"/>
              <a:t>What is </a:t>
            </a:r>
            <a:r>
              <a:rPr lang="en-GB" b="1" dirty="0">
                <a:solidFill>
                  <a:schemeClr val="accent1"/>
                </a:solidFill>
              </a:rPr>
              <a:t>income diversification</a:t>
            </a:r>
            <a:r>
              <a:rPr lang="en-GB" b="1" dirty="0"/>
              <a:t>?</a:t>
            </a:r>
          </a:p>
        </p:txBody>
      </p:sp>
      <p:sp>
        <p:nvSpPr>
          <p:cNvPr id="4" name="Content Placeholder 3">
            <a:extLst>
              <a:ext uri="{FF2B5EF4-FFF2-40B4-BE49-F238E27FC236}">
                <a16:creationId xmlns:a16="http://schemas.microsoft.com/office/drawing/2014/main" id="{F63C69D2-E60F-32CD-A45D-F5E43B29089F}"/>
              </a:ext>
            </a:extLst>
          </p:cNvPr>
          <p:cNvSpPr>
            <a:spLocks noGrp="1"/>
          </p:cNvSpPr>
          <p:nvPr>
            <p:ph idx="1"/>
          </p:nvPr>
        </p:nvSpPr>
        <p:spPr/>
        <p:txBody>
          <a:bodyPr>
            <a:normAutofit fontScale="85000" lnSpcReduction="20000"/>
          </a:bodyPr>
          <a:lstStyle/>
          <a:p>
            <a:r>
              <a:rPr lang="en-GB" dirty="0"/>
              <a:t>To establish multiple lines of income, from a range of sources is income diversification</a:t>
            </a:r>
          </a:p>
          <a:p>
            <a:endParaRPr lang="en-GB" dirty="0"/>
          </a:p>
          <a:p>
            <a:r>
              <a:rPr lang="en-GB" dirty="0"/>
              <a:t>Because different industries and income sources will be affected by market conditions differently </a:t>
            </a:r>
          </a:p>
          <a:p>
            <a:endParaRPr lang="en-GB" dirty="0"/>
          </a:p>
          <a:p>
            <a:r>
              <a:rPr lang="en-GB" dirty="0"/>
              <a:t>Therefore, it creates organisational resilience </a:t>
            </a:r>
          </a:p>
          <a:p>
            <a:endParaRPr lang="en-GB" dirty="0"/>
          </a:p>
          <a:p>
            <a:r>
              <a:rPr lang="en-GB" dirty="0"/>
              <a:t>The ideal income mix will vary from charity to charity </a:t>
            </a:r>
          </a:p>
          <a:p>
            <a:endParaRPr lang="en-GB" dirty="0"/>
          </a:p>
          <a:p>
            <a:r>
              <a:rPr lang="en-GB" dirty="0"/>
              <a:t>It is important to be realistic about how long it might take to build up a new income stream (e.g. regular giving could make profit in year 2 or 3)</a:t>
            </a:r>
          </a:p>
        </p:txBody>
      </p:sp>
    </p:spTree>
    <p:extLst>
      <p:ext uri="{BB962C8B-B14F-4D97-AF65-F5344CB8AC3E}">
        <p14:creationId xmlns:p14="http://schemas.microsoft.com/office/powerpoint/2010/main" val="4256883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2C7AD-8D4B-3652-11FE-CFB7EDCED834}"/>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1EFD1987-E0A5-1F34-DA07-D7731A53EDE5}"/>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5FA8E832-6FF2-41F8-6F60-552B182E38CA}"/>
              </a:ext>
            </a:extLst>
          </p:cNvPr>
          <p:cNvPicPr>
            <a:picLocks noChangeAspect="1"/>
          </p:cNvPicPr>
          <p:nvPr/>
        </p:nvPicPr>
        <p:blipFill>
          <a:blip r:embed="rId3"/>
          <a:stretch>
            <a:fillRect/>
          </a:stretch>
        </p:blipFill>
        <p:spPr>
          <a:xfrm>
            <a:off x="838200" y="223798"/>
            <a:ext cx="10635912" cy="6410403"/>
          </a:xfrm>
          <a:prstGeom prst="rect">
            <a:avLst/>
          </a:prstGeom>
        </p:spPr>
      </p:pic>
    </p:spTree>
    <p:extLst>
      <p:ext uri="{BB962C8B-B14F-4D97-AF65-F5344CB8AC3E}">
        <p14:creationId xmlns:p14="http://schemas.microsoft.com/office/powerpoint/2010/main" val="242332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C8C8D-51B4-F260-CBEC-AE35041D2B36}"/>
              </a:ext>
            </a:extLst>
          </p:cNvPr>
          <p:cNvSpPr>
            <a:spLocks noGrp="1"/>
          </p:cNvSpPr>
          <p:nvPr>
            <p:ph type="title"/>
          </p:nvPr>
        </p:nvSpPr>
        <p:spPr/>
        <p:txBody>
          <a:bodyPr>
            <a:normAutofit/>
          </a:bodyPr>
          <a:lstStyle/>
          <a:p>
            <a:r>
              <a:rPr lang="en-GB" sz="4000" dirty="0"/>
              <a:t>Using </a:t>
            </a:r>
            <a:r>
              <a:rPr lang="en-GB" sz="4000" dirty="0">
                <a:solidFill>
                  <a:schemeClr val="accent1"/>
                </a:solidFill>
              </a:rPr>
              <a:t>creative approaches </a:t>
            </a:r>
            <a:r>
              <a:rPr lang="en-GB" sz="4000" dirty="0"/>
              <a:t>to diversify</a:t>
            </a:r>
          </a:p>
        </p:txBody>
      </p:sp>
      <p:sp>
        <p:nvSpPr>
          <p:cNvPr id="3" name="Content Placeholder 2">
            <a:extLst>
              <a:ext uri="{FF2B5EF4-FFF2-40B4-BE49-F238E27FC236}">
                <a16:creationId xmlns:a16="http://schemas.microsoft.com/office/drawing/2014/main" id="{312B5AFD-2FF4-55C6-A07A-D058F77C7030}"/>
              </a:ext>
            </a:extLst>
          </p:cNvPr>
          <p:cNvSpPr>
            <a:spLocks noGrp="1"/>
          </p:cNvSpPr>
          <p:nvPr>
            <p:ph idx="1"/>
          </p:nvPr>
        </p:nvSpPr>
        <p:spPr/>
        <p:txBody>
          <a:bodyPr>
            <a:normAutofit/>
          </a:bodyPr>
          <a:lstStyle/>
          <a:p>
            <a:pPr marL="0" indent="0">
              <a:buNone/>
            </a:pPr>
            <a:endParaRPr lang="en-GB" sz="2400" dirty="0"/>
          </a:p>
          <a:p>
            <a:pPr marL="0" indent="0">
              <a:buNone/>
            </a:pPr>
            <a:r>
              <a:rPr lang="en-GB" sz="2400" b="1" dirty="0">
                <a:solidFill>
                  <a:schemeClr val="accent1"/>
                </a:solidFill>
              </a:rPr>
              <a:t>Trustee: </a:t>
            </a:r>
            <a:r>
              <a:rPr lang="en-GB" sz="2400" dirty="0"/>
              <a:t>Could you consider scheduling a board meeting that tries to identify how you view risk, and if there is budget available for fundraising innovation?</a:t>
            </a:r>
          </a:p>
          <a:p>
            <a:pPr>
              <a:buFontTx/>
              <a:buChar char="-"/>
            </a:pPr>
            <a:endParaRPr lang="en-GB" sz="2400" dirty="0"/>
          </a:p>
          <a:p>
            <a:pPr marL="0" indent="0">
              <a:buNone/>
            </a:pPr>
            <a:r>
              <a:rPr lang="en-GB" sz="2400" b="1" dirty="0">
                <a:solidFill>
                  <a:schemeClr val="accent1"/>
                </a:solidFill>
              </a:rPr>
              <a:t>CEO, or senior leader: </a:t>
            </a:r>
            <a:r>
              <a:rPr lang="en-GB" sz="2400" dirty="0"/>
              <a:t>Perhaps you can consider how your organisation deals with failure, and consider how this might be suppressing the creativity of your team.</a:t>
            </a:r>
          </a:p>
          <a:p>
            <a:pPr>
              <a:buFontTx/>
              <a:buChar char="-"/>
            </a:pPr>
            <a:endParaRPr lang="en-GB" sz="2400" dirty="0"/>
          </a:p>
          <a:p>
            <a:pPr marL="0" indent="0">
              <a:buNone/>
            </a:pPr>
            <a:r>
              <a:rPr lang="en-GB" sz="2400" b="1" dirty="0">
                <a:solidFill>
                  <a:schemeClr val="accent1"/>
                </a:solidFill>
              </a:rPr>
              <a:t>Fundraising staff member:</a:t>
            </a:r>
            <a:r>
              <a:rPr lang="en-GB" sz="2400" dirty="0"/>
              <a:t> Could you consider spending 80-90% of your time focussed on income generation that is tried &amp; tested, and prioritise some of your time testing new ideas to build up new income streams.  </a:t>
            </a:r>
          </a:p>
        </p:txBody>
      </p:sp>
    </p:spTree>
    <p:extLst>
      <p:ext uri="{BB962C8B-B14F-4D97-AF65-F5344CB8AC3E}">
        <p14:creationId xmlns:p14="http://schemas.microsoft.com/office/powerpoint/2010/main" val="1837096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47072-C37C-A9FF-A5F1-1CDBFECBD568}"/>
              </a:ext>
            </a:extLst>
          </p:cNvPr>
          <p:cNvSpPr>
            <a:spLocks noGrp="1"/>
          </p:cNvSpPr>
          <p:nvPr>
            <p:ph type="title"/>
          </p:nvPr>
        </p:nvSpPr>
        <p:spPr/>
        <p:txBody>
          <a:bodyPr>
            <a:normAutofit/>
          </a:bodyPr>
          <a:lstStyle/>
          <a:p>
            <a:r>
              <a:rPr lang="en-GB" sz="4000" dirty="0"/>
              <a:t>Using </a:t>
            </a:r>
            <a:r>
              <a:rPr lang="en-GB" sz="4000" dirty="0">
                <a:solidFill>
                  <a:schemeClr val="accent1"/>
                </a:solidFill>
              </a:rPr>
              <a:t>creative approaches </a:t>
            </a:r>
            <a:r>
              <a:rPr lang="en-GB" sz="4000" dirty="0"/>
              <a:t>to diversify</a:t>
            </a:r>
          </a:p>
        </p:txBody>
      </p:sp>
      <p:sp>
        <p:nvSpPr>
          <p:cNvPr id="3" name="Content Placeholder 2">
            <a:extLst>
              <a:ext uri="{FF2B5EF4-FFF2-40B4-BE49-F238E27FC236}">
                <a16:creationId xmlns:a16="http://schemas.microsoft.com/office/drawing/2014/main" id="{7EFDB587-D11B-11C1-4B3D-3F47F2CEA82A}"/>
              </a:ext>
            </a:extLst>
          </p:cNvPr>
          <p:cNvSpPr>
            <a:spLocks noGrp="1"/>
          </p:cNvSpPr>
          <p:nvPr>
            <p:ph idx="1"/>
          </p:nvPr>
        </p:nvSpPr>
        <p:spPr/>
        <p:txBody>
          <a:bodyPr>
            <a:normAutofit fontScale="92500" lnSpcReduction="10000"/>
          </a:bodyPr>
          <a:lstStyle/>
          <a:p>
            <a:pPr marL="0" indent="0">
              <a:buNone/>
            </a:pPr>
            <a:r>
              <a:rPr lang="en-GB" sz="3600" dirty="0">
                <a:solidFill>
                  <a:schemeClr val="accent1"/>
                </a:solidFill>
              </a:rPr>
              <a:t>Stage One: </a:t>
            </a:r>
            <a:r>
              <a:rPr lang="en-GB" sz="2800" dirty="0"/>
              <a:t>Spend time in a new / unusual environment to generate ideas – find ‘plants’ or creative people for this </a:t>
            </a:r>
          </a:p>
          <a:p>
            <a:pPr marL="0" indent="0">
              <a:buNone/>
            </a:pPr>
            <a:endParaRPr lang="en-GB" sz="2800" dirty="0"/>
          </a:p>
          <a:p>
            <a:pPr marL="0" indent="0">
              <a:buNone/>
            </a:pPr>
            <a:r>
              <a:rPr lang="en-GB" sz="3600" dirty="0">
                <a:solidFill>
                  <a:schemeClr val="accent1"/>
                </a:solidFill>
              </a:rPr>
              <a:t>Stage Two: </a:t>
            </a:r>
            <a:r>
              <a:rPr lang="en-GB" sz="2800" dirty="0"/>
              <a:t>Choose your top ideas, and develop in more detail </a:t>
            </a:r>
          </a:p>
          <a:p>
            <a:pPr marL="0" indent="0">
              <a:buNone/>
            </a:pPr>
            <a:endParaRPr lang="en-GB" dirty="0"/>
          </a:p>
          <a:p>
            <a:pPr marL="0" indent="0">
              <a:buNone/>
            </a:pPr>
            <a:r>
              <a:rPr lang="en-GB" sz="3500" dirty="0">
                <a:solidFill>
                  <a:schemeClr val="accent1"/>
                </a:solidFill>
              </a:rPr>
              <a:t>Stage Three: </a:t>
            </a:r>
            <a:r>
              <a:rPr lang="en-GB" dirty="0"/>
              <a:t>Finally, decide on one or two ideas to implement – find practical, ‘implementers’ for this stage </a:t>
            </a:r>
          </a:p>
          <a:p>
            <a:pPr marL="514350" indent="-514350">
              <a:buAutoNum type="arabicPeriod"/>
            </a:pPr>
            <a:endParaRPr lang="en-GB" dirty="0"/>
          </a:p>
          <a:p>
            <a:pPr marL="0" indent="0">
              <a:buNone/>
            </a:pPr>
            <a:r>
              <a:rPr lang="en-GB" dirty="0"/>
              <a:t>If possible, </a:t>
            </a:r>
            <a:r>
              <a:rPr lang="en-GB" sz="2800" dirty="0"/>
              <a:t>test a prototype with a small group of people first to keep this low risk.  </a:t>
            </a:r>
          </a:p>
          <a:p>
            <a:pPr marL="0" indent="0">
              <a:buNone/>
            </a:pPr>
            <a:endParaRPr lang="en-GB" dirty="0"/>
          </a:p>
          <a:p>
            <a:pPr marL="514350" indent="-514350">
              <a:buAutoNum type="arabicPeriod"/>
            </a:pPr>
            <a:endParaRPr lang="en-GB" sz="4400" dirty="0"/>
          </a:p>
        </p:txBody>
      </p:sp>
    </p:spTree>
    <p:extLst>
      <p:ext uri="{BB962C8B-B14F-4D97-AF65-F5344CB8AC3E}">
        <p14:creationId xmlns:p14="http://schemas.microsoft.com/office/powerpoint/2010/main" val="1309478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4EA43-01F4-A400-3828-41349BC0287C}"/>
              </a:ext>
            </a:extLst>
          </p:cNvPr>
          <p:cNvSpPr>
            <a:spLocks noGrp="1"/>
          </p:cNvSpPr>
          <p:nvPr>
            <p:ph type="title"/>
          </p:nvPr>
        </p:nvSpPr>
        <p:spPr/>
        <p:txBody>
          <a:bodyPr/>
          <a:lstStyle/>
          <a:p>
            <a:r>
              <a:rPr lang="en-GB" dirty="0"/>
              <a:t>Don’t forget:</a:t>
            </a:r>
            <a:br>
              <a:rPr lang="en-GB" dirty="0"/>
            </a:br>
            <a:r>
              <a:rPr lang="en-GB" b="1" dirty="0">
                <a:solidFill>
                  <a:schemeClr val="accent1"/>
                </a:solidFill>
              </a:rPr>
              <a:t>Fundraising Essentials </a:t>
            </a:r>
          </a:p>
        </p:txBody>
      </p:sp>
      <p:sp>
        <p:nvSpPr>
          <p:cNvPr id="3" name="Content Placeholder 2">
            <a:extLst>
              <a:ext uri="{FF2B5EF4-FFF2-40B4-BE49-F238E27FC236}">
                <a16:creationId xmlns:a16="http://schemas.microsoft.com/office/drawing/2014/main" id="{B3BED57D-544D-6B7A-266C-92B69B0EBCB6}"/>
              </a:ext>
            </a:extLst>
          </p:cNvPr>
          <p:cNvSpPr>
            <a:spLocks noGrp="1"/>
          </p:cNvSpPr>
          <p:nvPr>
            <p:ph idx="1"/>
          </p:nvPr>
        </p:nvSpPr>
        <p:spPr/>
        <p:txBody>
          <a:bodyPr/>
          <a:lstStyle/>
          <a:p>
            <a:pPr marL="514350" indent="-514350">
              <a:buAutoNum type="arabicPeriod"/>
            </a:pPr>
            <a:endParaRPr lang="en-GB" sz="4000" dirty="0"/>
          </a:p>
          <a:p>
            <a:pPr marL="514350" indent="-514350">
              <a:buAutoNum type="arabicPeriod"/>
            </a:pPr>
            <a:r>
              <a:rPr lang="en-GB" sz="4000" dirty="0"/>
              <a:t>Relationships</a:t>
            </a:r>
          </a:p>
          <a:p>
            <a:pPr marL="514350" indent="-514350">
              <a:buAutoNum type="arabicPeriod"/>
            </a:pPr>
            <a:endParaRPr lang="en-GB" sz="4000" dirty="0"/>
          </a:p>
          <a:p>
            <a:pPr marL="514350" indent="-514350">
              <a:buAutoNum type="arabicPeriod"/>
            </a:pPr>
            <a:r>
              <a:rPr lang="en-GB" sz="4000" dirty="0"/>
              <a:t>Focus on your </a:t>
            </a:r>
            <a:r>
              <a:rPr lang="en-GB" sz="4000" i="1" dirty="0"/>
              <a:t>Case for Support </a:t>
            </a:r>
          </a:p>
          <a:p>
            <a:pPr marL="514350" indent="-514350">
              <a:buAutoNum type="arabicPeriod"/>
            </a:pPr>
            <a:endParaRPr lang="en-GB" sz="4000" dirty="0"/>
          </a:p>
          <a:p>
            <a:pPr marL="514350" indent="-514350">
              <a:buAutoNum type="arabicPeriod"/>
            </a:pPr>
            <a:r>
              <a:rPr lang="en-GB" sz="4000" dirty="0"/>
              <a:t>Products &amp; audiences </a:t>
            </a:r>
          </a:p>
          <a:p>
            <a:endParaRPr lang="en-GB" dirty="0"/>
          </a:p>
        </p:txBody>
      </p:sp>
    </p:spTree>
    <p:extLst>
      <p:ext uri="{BB962C8B-B14F-4D97-AF65-F5344CB8AC3E}">
        <p14:creationId xmlns:p14="http://schemas.microsoft.com/office/powerpoint/2010/main" val="2025285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DFB73-44F3-2976-CEF4-98AD6FCF9EE0}"/>
              </a:ext>
            </a:extLst>
          </p:cNvPr>
          <p:cNvSpPr>
            <a:spLocks noGrp="1"/>
          </p:cNvSpPr>
          <p:nvPr>
            <p:ph type="title"/>
          </p:nvPr>
        </p:nvSpPr>
        <p:spPr/>
        <p:txBody>
          <a:bodyPr/>
          <a:lstStyle/>
          <a:p>
            <a:r>
              <a:rPr lang="en-GB" dirty="0"/>
              <a:t>Case Study: </a:t>
            </a:r>
            <a:r>
              <a:rPr lang="en-GB" dirty="0">
                <a:solidFill>
                  <a:schemeClr val="accent1"/>
                </a:solidFill>
              </a:rPr>
              <a:t>ADD International </a:t>
            </a:r>
          </a:p>
        </p:txBody>
      </p:sp>
      <p:pic>
        <p:nvPicPr>
          <p:cNvPr id="5" name="Content Placeholder 4">
            <a:extLst>
              <a:ext uri="{FF2B5EF4-FFF2-40B4-BE49-F238E27FC236}">
                <a16:creationId xmlns:a16="http://schemas.microsoft.com/office/drawing/2014/main" id="{759207B2-35DE-C12F-42EE-A04B1B15DF7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96048" y="1624648"/>
            <a:ext cx="6799903" cy="4533836"/>
          </a:xfrm>
        </p:spPr>
      </p:pic>
    </p:spTree>
    <p:extLst>
      <p:ext uri="{BB962C8B-B14F-4D97-AF65-F5344CB8AC3E}">
        <p14:creationId xmlns:p14="http://schemas.microsoft.com/office/powerpoint/2010/main" val="2258752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3FA67-5989-14DB-5512-F8698BDAFF7D}"/>
              </a:ext>
            </a:extLst>
          </p:cNvPr>
          <p:cNvSpPr>
            <a:spLocks noGrp="1"/>
          </p:cNvSpPr>
          <p:nvPr>
            <p:ph type="title"/>
          </p:nvPr>
        </p:nvSpPr>
        <p:spPr/>
        <p:txBody>
          <a:bodyPr/>
          <a:lstStyle/>
          <a:p>
            <a:r>
              <a:rPr lang="en-GB" dirty="0"/>
              <a:t>Case Study: </a:t>
            </a:r>
            <a:r>
              <a:rPr lang="en-GB" b="1" dirty="0">
                <a:solidFill>
                  <a:schemeClr val="accent1"/>
                </a:solidFill>
              </a:rPr>
              <a:t>Ride for Freedom</a:t>
            </a:r>
          </a:p>
        </p:txBody>
      </p:sp>
      <p:pic>
        <p:nvPicPr>
          <p:cNvPr id="5" name="Picture 4">
            <a:extLst>
              <a:ext uri="{FF2B5EF4-FFF2-40B4-BE49-F238E27FC236}">
                <a16:creationId xmlns:a16="http://schemas.microsoft.com/office/drawing/2014/main" id="{D90B6E7E-80BB-1875-F39D-F851B9613A5F}"/>
              </a:ext>
            </a:extLst>
          </p:cNvPr>
          <p:cNvPicPr>
            <a:picLocks noChangeAspect="1"/>
          </p:cNvPicPr>
          <p:nvPr/>
        </p:nvPicPr>
        <p:blipFill>
          <a:blip r:embed="rId3"/>
          <a:stretch>
            <a:fillRect/>
          </a:stretch>
        </p:blipFill>
        <p:spPr>
          <a:xfrm>
            <a:off x="3291839" y="1825625"/>
            <a:ext cx="4840171" cy="4368460"/>
          </a:xfrm>
          <a:prstGeom prst="rect">
            <a:avLst/>
          </a:prstGeom>
        </p:spPr>
      </p:pic>
      <p:sp>
        <p:nvSpPr>
          <p:cNvPr id="7" name="Content Placeholder 6">
            <a:extLst>
              <a:ext uri="{FF2B5EF4-FFF2-40B4-BE49-F238E27FC236}">
                <a16:creationId xmlns:a16="http://schemas.microsoft.com/office/drawing/2014/main" id="{9A94C9C5-1556-CC8D-CBC5-CA89B7192612}"/>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3310279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3CAE0-15E7-4BE9-B8CE-4462688B6496}"/>
              </a:ext>
            </a:extLst>
          </p:cNvPr>
          <p:cNvSpPr>
            <a:spLocks noGrp="1"/>
          </p:cNvSpPr>
          <p:nvPr>
            <p:ph type="title"/>
          </p:nvPr>
        </p:nvSpPr>
        <p:spPr>
          <a:xfrm>
            <a:off x="838200" y="314325"/>
            <a:ext cx="10515600" cy="1325563"/>
          </a:xfrm>
        </p:spPr>
        <p:txBody>
          <a:bodyPr/>
          <a:lstStyle/>
          <a:p>
            <a:r>
              <a:rPr lang="en-GB" dirty="0"/>
              <a:t>About me</a:t>
            </a:r>
          </a:p>
        </p:txBody>
      </p:sp>
      <p:sp>
        <p:nvSpPr>
          <p:cNvPr id="3" name="Content Placeholder 2">
            <a:extLst>
              <a:ext uri="{FF2B5EF4-FFF2-40B4-BE49-F238E27FC236}">
                <a16:creationId xmlns:a16="http://schemas.microsoft.com/office/drawing/2014/main" id="{8C91A1C6-9998-4B1A-BE69-531A879CAAB2}"/>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E57659E4-CE3B-4A48-9474-762EAFDE593E}"/>
              </a:ext>
            </a:extLst>
          </p:cNvPr>
          <p:cNvPicPr>
            <a:picLocks noChangeAspect="1"/>
          </p:cNvPicPr>
          <p:nvPr/>
        </p:nvPicPr>
        <p:blipFill rotWithShape="1">
          <a:blip r:embed="rId3"/>
          <a:srcRect t="9831" b="5670"/>
          <a:stretch/>
        </p:blipFill>
        <p:spPr>
          <a:xfrm>
            <a:off x="920865" y="1440974"/>
            <a:ext cx="10773295" cy="5120640"/>
          </a:xfrm>
          <a:prstGeom prst="rect">
            <a:avLst/>
          </a:prstGeom>
        </p:spPr>
      </p:pic>
    </p:spTree>
    <p:extLst>
      <p:ext uri="{BB962C8B-B14F-4D97-AF65-F5344CB8AC3E}">
        <p14:creationId xmlns:p14="http://schemas.microsoft.com/office/powerpoint/2010/main" val="1564366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6C90C-681F-4972-BD04-A05D0B951871}"/>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CDA016D5-8A84-4FA8-B9CA-F4FFC2D7867B}"/>
              </a:ext>
            </a:extLst>
          </p:cNvPr>
          <p:cNvSpPr>
            <a:spLocks noGrp="1"/>
          </p:cNvSpPr>
          <p:nvPr>
            <p:ph idx="1"/>
          </p:nvPr>
        </p:nvSpPr>
        <p:spPr/>
        <p:txBody>
          <a:bodyPr>
            <a:normAutofit fontScale="92500" lnSpcReduction="10000"/>
          </a:bodyPr>
          <a:lstStyle/>
          <a:p>
            <a:pPr marL="514350" indent="-514350">
              <a:buAutoNum type="arabicPeriod"/>
            </a:pPr>
            <a:r>
              <a:rPr lang="en-GB" dirty="0"/>
              <a:t>Being creative requires the courage to let go of certainty, and be willing to fail. </a:t>
            </a:r>
          </a:p>
          <a:p>
            <a:pPr marL="514350" indent="-514350">
              <a:buAutoNum type="arabicPeriod"/>
            </a:pPr>
            <a:endParaRPr lang="en-GB" dirty="0"/>
          </a:p>
          <a:p>
            <a:pPr marL="514350" indent="-514350">
              <a:buAutoNum type="arabicPeriod"/>
            </a:pPr>
            <a:r>
              <a:rPr lang="en-GB" dirty="0"/>
              <a:t>Now, more than ever, it’s prudent to diversify your income streams.</a:t>
            </a:r>
          </a:p>
          <a:p>
            <a:pPr marL="514350" indent="-514350">
              <a:buAutoNum type="arabicPeriod"/>
            </a:pPr>
            <a:endParaRPr lang="en-GB" dirty="0"/>
          </a:p>
          <a:p>
            <a:pPr marL="514350" indent="-514350">
              <a:buAutoNum type="arabicPeriod"/>
            </a:pPr>
            <a:r>
              <a:rPr lang="en-GB" dirty="0"/>
              <a:t>If diversifying into public fundraising. Remember that raising income from the general public will take time, and you may need to engage with new technologies, and consider behavioural change.</a:t>
            </a:r>
          </a:p>
          <a:p>
            <a:pPr marL="514350" indent="-514350">
              <a:buAutoNum type="arabicPeriod"/>
            </a:pPr>
            <a:endParaRPr lang="en-GB" dirty="0"/>
          </a:p>
          <a:p>
            <a:pPr marL="514350" indent="-514350">
              <a:buAutoNum type="arabicPeriod"/>
            </a:pPr>
            <a:r>
              <a:rPr lang="en-GB" dirty="0"/>
              <a:t>Finally, if trying new things, please always remember to fundraise ethically &amp; legally </a:t>
            </a:r>
          </a:p>
        </p:txBody>
      </p:sp>
    </p:spTree>
    <p:extLst>
      <p:ext uri="{BB962C8B-B14F-4D97-AF65-F5344CB8AC3E}">
        <p14:creationId xmlns:p14="http://schemas.microsoft.com/office/powerpoint/2010/main" val="570266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8123E-65AD-5E61-45AD-0A450E816765}"/>
              </a:ext>
            </a:extLst>
          </p:cNvPr>
          <p:cNvSpPr>
            <a:spLocks noGrp="1"/>
          </p:cNvSpPr>
          <p:nvPr>
            <p:ph type="title"/>
          </p:nvPr>
        </p:nvSpPr>
        <p:spPr/>
        <p:txBody>
          <a:bodyPr/>
          <a:lstStyle/>
          <a:p>
            <a:r>
              <a:rPr lang="en-GB" dirty="0"/>
              <a:t>Resources	</a:t>
            </a:r>
          </a:p>
        </p:txBody>
      </p:sp>
      <p:sp>
        <p:nvSpPr>
          <p:cNvPr id="3" name="Content Placeholder 2">
            <a:extLst>
              <a:ext uri="{FF2B5EF4-FFF2-40B4-BE49-F238E27FC236}">
                <a16:creationId xmlns:a16="http://schemas.microsoft.com/office/drawing/2014/main" id="{A18B07E8-FA53-4618-CA26-0166DE123565}"/>
              </a:ext>
            </a:extLst>
          </p:cNvPr>
          <p:cNvSpPr>
            <a:spLocks noGrp="1"/>
          </p:cNvSpPr>
          <p:nvPr>
            <p:ph idx="1"/>
          </p:nvPr>
        </p:nvSpPr>
        <p:spPr/>
        <p:txBody>
          <a:bodyPr/>
          <a:lstStyle/>
          <a:p>
            <a:pPr marL="0" indent="0">
              <a:buNone/>
            </a:pPr>
            <a:r>
              <a:rPr lang="en-GB" b="1" dirty="0"/>
              <a:t>Fundraising and Innovation</a:t>
            </a:r>
          </a:p>
          <a:p>
            <a:pPr marL="0" indent="0">
              <a:buNone/>
            </a:pPr>
            <a:r>
              <a:rPr lang="en-GB" dirty="0"/>
              <a:t>SOFII</a:t>
            </a:r>
          </a:p>
          <a:p>
            <a:pPr marL="0" indent="0">
              <a:buNone/>
            </a:pPr>
            <a:endParaRPr lang="en-GB" dirty="0"/>
          </a:p>
          <a:p>
            <a:pPr marL="0" indent="0">
              <a:buNone/>
            </a:pPr>
            <a:r>
              <a:rPr lang="en-GB" b="1" dirty="0"/>
              <a:t>Income Diversification </a:t>
            </a:r>
          </a:p>
          <a:p>
            <a:pPr marL="0" indent="0">
              <a:buNone/>
            </a:pPr>
            <a:r>
              <a:rPr lang="en-GB" dirty="0"/>
              <a:t>Directory of Social Change</a:t>
            </a:r>
          </a:p>
          <a:p>
            <a:pPr marL="0" indent="0">
              <a:buNone/>
            </a:pPr>
            <a:r>
              <a:rPr lang="en-GB" dirty="0"/>
              <a:t>Chartered Instituted of Fundraising </a:t>
            </a:r>
          </a:p>
          <a:p>
            <a:pPr marL="0" indent="0">
              <a:buNone/>
            </a:pPr>
            <a:r>
              <a:rPr lang="en-GB" dirty="0"/>
              <a:t>NCVO</a:t>
            </a:r>
          </a:p>
        </p:txBody>
      </p:sp>
    </p:spTree>
    <p:extLst>
      <p:ext uri="{BB962C8B-B14F-4D97-AF65-F5344CB8AC3E}">
        <p14:creationId xmlns:p14="http://schemas.microsoft.com/office/powerpoint/2010/main" val="3231085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DCA6D-1579-410E-BC24-DE489DBE59DA}"/>
              </a:ext>
            </a:extLst>
          </p:cNvPr>
          <p:cNvSpPr>
            <a:spLocks noGrp="1"/>
          </p:cNvSpPr>
          <p:nvPr>
            <p:ph type="title"/>
          </p:nvPr>
        </p:nvSpPr>
        <p:spPr/>
        <p:txBody>
          <a:bodyPr>
            <a:noAutofit/>
          </a:bodyPr>
          <a:lstStyle/>
          <a:p>
            <a:r>
              <a:rPr lang="en-GB" sz="4800" b="1" dirty="0">
                <a:solidFill>
                  <a:schemeClr val="accent1"/>
                </a:solidFill>
              </a:rPr>
              <a:t>Thank you </a:t>
            </a:r>
            <a:r>
              <a:rPr lang="en-GB" sz="4800" dirty="0">
                <a:solidFill>
                  <a:schemeClr val="accent1"/>
                </a:solidFill>
              </a:rPr>
              <a:t>– </a:t>
            </a:r>
            <a:br>
              <a:rPr lang="en-GB" sz="4800" dirty="0">
                <a:solidFill>
                  <a:schemeClr val="accent1"/>
                </a:solidFill>
              </a:rPr>
            </a:br>
            <a:r>
              <a:rPr lang="en-GB" sz="4800" dirty="0">
                <a:solidFill>
                  <a:schemeClr val="accent1"/>
                </a:solidFill>
              </a:rPr>
              <a:t>and questions?</a:t>
            </a:r>
            <a:br>
              <a:rPr lang="en-GB" sz="3200" dirty="0"/>
            </a:br>
            <a:endParaRPr lang="en-GB" sz="3200" dirty="0"/>
          </a:p>
        </p:txBody>
      </p:sp>
      <p:sp>
        <p:nvSpPr>
          <p:cNvPr id="3" name="Content Placeholder 2">
            <a:extLst>
              <a:ext uri="{FF2B5EF4-FFF2-40B4-BE49-F238E27FC236}">
                <a16:creationId xmlns:a16="http://schemas.microsoft.com/office/drawing/2014/main" id="{976B8D39-30EB-4DA0-A34B-0E4591E0DEE3}"/>
              </a:ext>
            </a:extLst>
          </p:cNvPr>
          <p:cNvSpPr>
            <a:spLocks noGrp="1"/>
          </p:cNvSpPr>
          <p:nvPr>
            <p:ph idx="1"/>
          </p:nvPr>
        </p:nvSpPr>
        <p:spPr/>
        <p:txBody>
          <a:bodyPr>
            <a:normAutofit/>
          </a:bodyPr>
          <a:lstStyle/>
          <a:p>
            <a:pPr marL="0" indent="0">
              <a:buNone/>
            </a:pPr>
            <a:r>
              <a:rPr lang="en-GB" sz="3200" dirty="0"/>
              <a:t>Feel free to stay connected, and find out more:</a:t>
            </a:r>
          </a:p>
          <a:p>
            <a:pPr marL="0" indent="0">
              <a:buNone/>
            </a:pPr>
            <a:endParaRPr lang="en-GB" dirty="0"/>
          </a:p>
          <a:p>
            <a:pPr marL="0" indent="0" algn="ctr">
              <a:buNone/>
            </a:pPr>
            <a:r>
              <a:rPr lang="en-GB" sz="2400" dirty="0">
                <a:hlinkClick r:id="rId3"/>
              </a:rPr>
              <a:t>laura@laurasalisbury.co.uk</a:t>
            </a:r>
            <a:endParaRPr lang="en-GB" sz="2400" dirty="0"/>
          </a:p>
          <a:p>
            <a:pPr algn="ctr"/>
            <a:endParaRPr lang="en-GB" sz="2400" dirty="0"/>
          </a:p>
          <a:p>
            <a:pPr marL="0" indent="0" algn="ctr">
              <a:buNone/>
            </a:pPr>
            <a:r>
              <a:rPr lang="en-GB" sz="2400" dirty="0">
                <a:hlinkClick r:id="rId4"/>
              </a:rPr>
              <a:t>www.laurasalisbury.co.uk</a:t>
            </a:r>
            <a:r>
              <a:rPr lang="en-GB" sz="2400" dirty="0"/>
              <a:t>  </a:t>
            </a:r>
          </a:p>
          <a:p>
            <a:pPr algn="ctr"/>
            <a:endParaRPr lang="en-GB" sz="2400" dirty="0"/>
          </a:p>
          <a:p>
            <a:pPr marL="0" indent="0" algn="ctr">
              <a:buNone/>
            </a:pPr>
            <a:r>
              <a:rPr lang="en-GB" sz="2400" dirty="0">
                <a:hlinkClick r:id="rId5"/>
              </a:rPr>
              <a:t>www.linkedin.com/in/laura-salisbury/</a:t>
            </a:r>
            <a:r>
              <a:rPr lang="en-GB" sz="2400" dirty="0"/>
              <a:t> </a:t>
            </a:r>
          </a:p>
          <a:p>
            <a:pPr marL="0" indent="0" algn="ctr">
              <a:buNone/>
            </a:pPr>
            <a:endParaRPr lang="en-GB" sz="2400" dirty="0"/>
          </a:p>
          <a:p>
            <a:pPr marL="0" indent="0" algn="ctr">
              <a:buNone/>
            </a:pPr>
            <a:r>
              <a:rPr lang="en-GB" sz="2400" dirty="0">
                <a:hlinkClick r:id="rId6"/>
              </a:rPr>
              <a:t>www.linkedin.com/company/small-charity-friendly-collective</a:t>
            </a:r>
            <a:r>
              <a:rPr lang="en-GB" sz="2400" dirty="0"/>
              <a:t> </a:t>
            </a:r>
          </a:p>
        </p:txBody>
      </p:sp>
    </p:spTree>
    <p:extLst>
      <p:ext uri="{BB962C8B-B14F-4D97-AF65-F5344CB8AC3E}">
        <p14:creationId xmlns:p14="http://schemas.microsoft.com/office/powerpoint/2010/main" val="2674729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7860-6992-44BC-858F-6B288DCC86C9}"/>
              </a:ext>
            </a:extLst>
          </p:cNvPr>
          <p:cNvSpPr>
            <a:spLocks noGrp="1"/>
          </p:cNvSpPr>
          <p:nvPr>
            <p:ph type="title"/>
          </p:nvPr>
        </p:nvSpPr>
        <p:spPr/>
        <p:txBody>
          <a:bodyPr>
            <a:normAutofit/>
          </a:bodyPr>
          <a:lstStyle/>
          <a:p>
            <a:r>
              <a:rPr lang="en-GB" sz="5400" b="1" dirty="0">
                <a:solidFill>
                  <a:srgbClr val="0070C0"/>
                </a:solidFill>
              </a:rPr>
              <a:t>Agenda</a:t>
            </a:r>
            <a:endParaRPr lang="en-GB" sz="5400" b="1" dirty="0"/>
          </a:p>
        </p:txBody>
      </p:sp>
      <p:sp>
        <p:nvSpPr>
          <p:cNvPr id="3" name="Content Placeholder 2">
            <a:extLst>
              <a:ext uri="{FF2B5EF4-FFF2-40B4-BE49-F238E27FC236}">
                <a16:creationId xmlns:a16="http://schemas.microsoft.com/office/drawing/2014/main" id="{CAFD9408-17F2-47F3-ABBF-93B0ACC0B79F}"/>
              </a:ext>
            </a:extLst>
          </p:cNvPr>
          <p:cNvSpPr>
            <a:spLocks noGrp="1"/>
          </p:cNvSpPr>
          <p:nvPr>
            <p:ph idx="1"/>
          </p:nvPr>
        </p:nvSpPr>
        <p:spPr/>
        <p:txBody>
          <a:bodyPr>
            <a:normAutofit lnSpcReduction="10000"/>
          </a:bodyPr>
          <a:lstStyle/>
          <a:p>
            <a:pPr lvl="0"/>
            <a:endParaRPr lang="en-GB" sz="4700" dirty="0"/>
          </a:p>
          <a:p>
            <a:pPr lvl="0"/>
            <a:r>
              <a:rPr lang="en-GB" sz="4700" dirty="0"/>
              <a:t>What is creativity &amp; why focus on it</a:t>
            </a:r>
          </a:p>
          <a:p>
            <a:pPr lvl="0"/>
            <a:endParaRPr lang="en-GB" sz="4700" dirty="0"/>
          </a:p>
          <a:p>
            <a:pPr lvl="0"/>
            <a:r>
              <a:rPr lang="en-GB" sz="4700" dirty="0"/>
              <a:t>Linking this to income diversification</a:t>
            </a:r>
          </a:p>
          <a:p>
            <a:pPr lvl="0"/>
            <a:endParaRPr lang="en-GB" sz="4700" dirty="0"/>
          </a:p>
          <a:p>
            <a:pPr lvl="0"/>
            <a:r>
              <a:rPr lang="en-GB" sz="4700" dirty="0"/>
              <a:t>Some examples</a:t>
            </a:r>
          </a:p>
          <a:p>
            <a:pPr lvl="0"/>
            <a:endParaRPr lang="en-GB" sz="5500" dirty="0"/>
          </a:p>
          <a:p>
            <a:pPr lvl="0"/>
            <a:endParaRPr lang="en-GB" sz="1900" dirty="0"/>
          </a:p>
          <a:p>
            <a:pPr marL="0" lvl="0" indent="0">
              <a:buNone/>
            </a:pPr>
            <a:endParaRPr lang="en-GB" sz="1900" dirty="0"/>
          </a:p>
          <a:p>
            <a:pPr marL="0" indent="0">
              <a:buNone/>
            </a:pPr>
            <a:endParaRPr lang="en-GB" dirty="0"/>
          </a:p>
          <a:p>
            <a:endParaRPr lang="en-GB" dirty="0"/>
          </a:p>
        </p:txBody>
      </p:sp>
    </p:spTree>
    <p:extLst>
      <p:ext uri="{BB962C8B-B14F-4D97-AF65-F5344CB8AC3E}">
        <p14:creationId xmlns:p14="http://schemas.microsoft.com/office/powerpoint/2010/main" val="4182077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01204-A939-EA0A-6969-CAF39CF99179}"/>
              </a:ext>
            </a:extLst>
          </p:cNvPr>
          <p:cNvSpPr>
            <a:spLocks noGrp="1"/>
          </p:cNvSpPr>
          <p:nvPr>
            <p:ph type="title"/>
          </p:nvPr>
        </p:nvSpPr>
        <p:spPr/>
        <p:txBody>
          <a:bodyPr>
            <a:normAutofit/>
          </a:bodyPr>
          <a:lstStyle/>
          <a:p>
            <a:r>
              <a:rPr lang="en-GB" sz="4800" b="1" dirty="0"/>
              <a:t>What is </a:t>
            </a:r>
            <a:r>
              <a:rPr lang="en-GB" sz="4800" b="1" dirty="0">
                <a:solidFill>
                  <a:schemeClr val="accent1"/>
                </a:solidFill>
              </a:rPr>
              <a:t>creativity</a:t>
            </a:r>
            <a:r>
              <a:rPr lang="en-GB" sz="4800" b="1" dirty="0"/>
              <a:t>?</a:t>
            </a:r>
          </a:p>
        </p:txBody>
      </p:sp>
      <p:sp>
        <p:nvSpPr>
          <p:cNvPr id="3" name="Content Placeholder 2">
            <a:extLst>
              <a:ext uri="{FF2B5EF4-FFF2-40B4-BE49-F238E27FC236}">
                <a16:creationId xmlns:a16="http://schemas.microsoft.com/office/drawing/2014/main" id="{11AE435F-8136-47D9-2917-B66BD08A9698}"/>
              </a:ext>
            </a:extLst>
          </p:cNvPr>
          <p:cNvSpPr>
            <a:spLocks noGrp="1"/>
          </p:cNvSpPr>
          <p:nvPr>
            <p:ph idx="1"/>
          </p:nvPr>
        </p:nvSpPr>
        <p:spPr/>
        <p:txBody>
          <a:bodyPr>
            <a:normAutofit/>
          </a:bodyPr>
          <a:lstStyle/>
          <a:p>
            <a:endParaRPr lang="en-GB" dirty="0"/>
          </a:p>
          <a:p>
            <a:pPr marL="0" indent="0">
              <a:buNone/>
            </a:pPr>
            <a:r>
              <a:rPr lang="en-GB" sz="3600" b="0" i="1" dirty="0">
                <a:solidFill>
                  <a:srgbClr val="202124"/>
                </a:solidFill>
                <a:effectLst/>
                <a:latin typeface="arial" panose="020B0604020202020204" pitchFamily="34" charset="0"/>
              </a:rPr>
              <a:t>the use of imagination or original ideas to create something; Inventiveness. </a:t>
            </a:r>
            <a:r>
              <a:rPr lang="en-GB" b="0" i="1" dirty="0">
                <a:solidFill>
                  <a:srgbClr val="202124"/>
                </a:solidFill>
                <a:effectLst/>
                <a:latin typeface="arial" panose="020B0604020202020204" pitchFamily="34" charset="0"/>
              </a:rPr>
              <a:t>(source Oxford Languages)</a:t>
            </a:r>
            <a:endParaRPr lang="en-GB" sz="3600" b="0" i="1" dirty="0">
              <a:solidFill>
                <a:srgbClr val="202124"/>
              </a:solidFill>
              <a:effectLst/>
              <a:latin typeface="arial" panose="020B0604020202020204" pitchFamily="34" charset="0"/>
            </a:endParaRPr>
          </a:p>
          <a:p>
            <a:pPr marL="0" indent="0">
              <a:buNone/>
            </a:pPr>
            <a:endParaRPr lang="en-GB" sz="3600" i="1" dirty="0">
              <a:solidFill>
                <a:srgbClr val="202124"/>
              </a:solidFill>
              <a:latin typeface="arial" panose="020B0604020202020204" pitchFamily="34" charset="0"/>
            </a:endParaRPr>
          </a:p>
          <a:p>
            <a:pPr marL="0" indent="0">
              <a:buNone/>
            </a:pPr>
            <a:r>
              <a:rPr lang="en-GB" sz="3600" b="0" i="1" dirty="0">
                <a:effectLst/>
                <a:latin typeface="Arial" panose="020B0604020202020204" pitchFamily="34" charset="0"/>
              </a:rPr>
              <a:t>a </a:t>
            </a:r>
            <a:r>
              <a:rPr lang="en-GB" sz="3600" b="0" i="1" strike="noStrike" dirty="0">
                <a:effectLst/>
                <a:latin typeface="Arial" panose="020B0604020202020204" pitchFamily="34" charset="0"/>
              </a:rPr>
              <a:t>phenomenon</a:t>
            </a:r>
            <a:r>
              <a:rPr lang="en-GB" sz="3600" b="0" i="1" dirty="0">
                <a:effectLst/>
                <a:latin typeface="Arial" panose="020B0604020202020204" pitchFamily="34" charset="0"/>
              </a:rPr>
              <a:t> whereby something new and valuable is formed. The created item may be intangible…or a physical object. </a:t>
            </a:r>
            <a:r>
              <a:rPr lang="en-GB" sz="3200" b="0" i="1" dirty="0">
                <a:effectLst/>
                <a:latin typeface="Arial" panose="020B0604020202020204" pitchFamily="34" charset="0"/>
              </a:rPr>
              <a:t>(source Wikipedia)</a:t>
            </a:r>
            <a:endParaRPr lang="en-GB" sz="4800" i="1" dirty="0"/>
          </a:p>
        </p:txBody>
      </p:sp>
    </p:spTree>
    <p:extLst>
      <p:ext uri="{BB962C8B-B14F-4D97-AF65-F5344CB8AC3E}">
        <p14:creationId xmlns:p14="http://schemas.microsoft.com/office/powerpoint/2010/main" val="3406195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21761-1457-4DD3-4229-BD5A2B73848A}"/>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C0E452C3-AFA0-68E7-6563-C1E3C6F2DE5A}"/>
              </a:ext>
            </a:extLst>
          </p:cNvPr>
          <p:cNvSpPr>
            <a:spLocks noGrp="1"/>
          </p:cNvSpPr>
          <p:nvPr>
            <p:ph idx="1"/>
          </p:nvPr>
        </p:nvSpPr>
        <p:spPr/>
        <p:txBody>
          <a:bodyPr>
            <a:normAutofit/>
          </a:bodyPr>
          <a:lstStyle/>
          <a:p>
            <a:pPr marL="0" indent="0">
              <a:buNone/>
            </a:pPr>
            <a:endParaRPr lang="en-GB" sz="4400" i="1" dirty="0">
              <a:solidFill>
                <a:srgbClr val="0070C0"/>
              </a:solidFill>
            </a:endParaRPr>
          </a:p>
          <a:p>
            <a:pPr marL="0" indent="0">
              <a:buNone/>
            </a:pPr>
            <a:r>
              <a:rPr lang="en-GB" sz="5400" i="1" dirty="0">
                <a:solidFill>
                  <a:srgbClr val="0070C0"/>
                </a:solidFill>
              </a:rPr>
              <a:t>“</a:t>
            </a:r>
            <a:r>
              <a:rPr lang="en-GB" sz="5400" b="1" i="1" dirty="0">
                <a:solidFill>
                  <a:srgbClr val="0070C0"/>
                </a:solidFill>
              </a:rPr>
              <a:t>Creativity</a:t>
            </a:r>
            <a:r>
              <a:rPr lang="en-GB" sz="5400" i="1" dirty="0">
                <a:solidFill>
                  <a:srgbClr val="0070C0"/>
                </a:solidFill>
              </a:rPr>
              <a:t> requires the courage to let go of certainty” – Erich Fromm </a:t>
            </a:r>
          </a:p>
        </p:txBody>
      </p:sp>
    </p:spTree>
    <p:extLst>
      <p:ext uri="{BB962C8B-B14F-4D97-AF65-F5344CB8AC3E}">
        <p14:creationId xmlns:p14="http://schemas.microsoft.com/office/powerpoint/2010/main" val="3964076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25082-E548-8676-8339-6551182A1E94}"/>
              </a:ext>
            </a:extLst>
          </p:cNvPr>
          <p:cNvSpPr>
            <a:spLocks noGrp="1"/>
          </p:cNvSpPr>
          <p:nvPr>
            <p:ph type="title"/>
          </p:nvPr>
        </p:nvSpPr>
        <p:spPr/>
        <p:txBody>
          <a:bodyPr/>
          <a:lstStyle/>
          <a:p>
            <a:r>
              <a:rPr lang="en-GB" dirty="0"/>
              <a:t>Why you should consider </a:t>
            </a:r>
            <a:br>
              <a:rPr lang="en-GB" dirty="0"/>
            </a:br>
            <a:r>
              <a:rPr lang="en-GB" dirty="0"/>
              <a:t>innovative fundraising approaches now?</a:t>
            </a:r>
          </a:p>
        </p:txBody>
      </p:sp>
      <p:sp>
        <p:nvSpPr>
          <p:cNvPr id="3" name="Content Placeholder 2">
            <a:extLst>
              <a:ext uri="{FF2B5EF4-FFF2-40B4-BE49-F238E27FC236}">
                <a16:creationId xmlns:a16="http://schemas.microsoft.com/office/drawing/2014/main" id="{AA785321-7A45-7650-7EB2-BF5B628BC599}"/>
              </a:ext>
            </a:extLst>
          </p:cNvPr>
          <p:cNvSpPr>
            <a:spLocks noGrp="1"/>
          </p:cNvSpPr>
          <p:nvPr>
            <p:ph idx="1"/>
          </p:nvPr>
        </p:nvSpPr>
        <p:spPr/>
        <p:txBody>
          <a:bodyPr/>
          <a:lstStyle/>
          <a:p>
            <a:pPr marL="514350" indent="-514350">
              <a:buAutoNum type="arabicPeriod"/>
            </a:pPr>
            <a:endParaRPr lang="en-GB" b="1" dirty="0">
              <a:solidFill>
                <a:schemeClr val="accent1"/>
              </a:solidFill>
            </a:endParaRPr>
          </a:p>
          <a:p>
            <a:pPr marL="514350" indent="-514350">
              <a:buAutoNum type="arabicPeriod"/>
            </a:pPr>
            <a:r>
              <a:rPr lang="en-GB" sz="3200" b="1" dirty="0">
                <a:solidFill>
                  <a:schemeClr val="accent1"/>
                </a:solidFill>
              </a:rPr>
              <a:t>Fundraising is getting harder</a:t>
            </a:r>
          </a:p>
          <a:p>
            <a:pPr marL="514350" indent="-514350">
              <a:buAutoNum type="arabicPeriod"/>
            </a:pPr>
            <a:endParaRPr lang="en-GB" dirty="0"/>
          </a:p>
          <a:p>
            <a:pPr marL="0" indent="0">
              <a:buNone/>
            </a:pPr>
            <a:r>
              <a:rPr lang="en-GB" dirty="0"/>
              <a:t>Less people are giving since the start of the cost of living crisis: 4.9 million fewer people donated to charity from Jan-April 2022 (CAF).</a:t>
            </a:r>
          </a:p>
          <a:p>
            <a:pPr marL="0" indent="0">
              <a:buNone/>
            </a:pPr>
            <a:endParaRPr lang="en-GB" dirty="0"/>
          </a:p>
          <a:p>
            <a:pPr marL="0" indent="0">
              <a:buNone/>
            </a:pPr>
            <a:r>
              <a:rPr lang="en-GB" dirty="0"/>
              <a:t>Income from both central (3%) &amp; local government (9%) declined in 2022, compared to the previous year (NCVO). </a:t>
            </a:r>
          </a:p>
        </p:txBody>
      </p:sp>
    </p:spTree>
    <p:extLst>
      <p:ext uri="{BB962C8B-B14F-4D97-AF65-F5344CB8AC3E}">
        <p14:creationId xmlns:p14="http://schemas.microsoft.com/office/powerpoint/2010/main" val="3600438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DC66D-D5A3-7C8C-166F-5BB1ECE64D2E}"/>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F6BEDE7-F734-70ED-9ABB-1ED8C39EDB6E}"/>
              </a:ext>
            </a:extLst>
          </p:cNvPr>
          <p:cNvSpPr>
            <a:spLocks noGrp="1"/>
          </p:cNvSpPr>
          <p:nvPr>
            <p:ph idx="1"/>
          </p:nvPr>
        </p:nvSpPr>
        <p:spPr/>
        <p:txBody>
          <a:bodyPr>
            <a:normAutofit fontScale="92500" lnSpcReduction="10000"/>
          </a:bodyPr>
          <a:lstStyle/>
          <a:p>
            <a:pPr marL="0" indent="0">
              <a:buNone/>
            </a:pPr>
            <a:r>
              <a:rPr lang="en-GB" sz="3500" b="1" dirty="0">
                <a:solidFill>
                  <a:schemeClr val="accent1"/>
                </a:solidFill>
              </a:rPr>
              <a:t>2. The world is rapidly changing, and the future is uncertain </a:t>
            </a:r>
          </a:p>
          <a:p>
            <a:pPr marL="0" indent="0">
              <a:buNone/>
            </a:pPr>
            <a:endParaRPr lang="en-GB" b="1" dirty="0">
              <a:solidFill>
                <a:schemeClr val="accent1"/>
              </a:solidFill>
            </a:endParaRPr>
          </a:p>
          <a:p>
            <a:pPr marL="0" indent="0">
              <a:buNone/>
            </a:pPr>
            <a:r>
              <a:rPr lang="en-GB" sz="3900" i="1" dirty="0"/>
              <a:t>“a fundamental behavioural change is required across organisations, across civil society, to meet an increasingly uncertain and challenging future” </a:t>
            </a:r>
          </a:p>
          <a:p>
            <a:pPr marL="0" indent="0">
              <a:buNone/>
            </a:pPr>
            <a:endParaRPr lang="en-GB" sz="3600" i="1" dirty="0"/>
          </a:p>
          <a:p>
            <a:pPr marL="0" indent="0">
              <a:buNone/>
            </a:pPr>
            <a:r>
              <a:rPr lang="en-GB" sz="3000" dirty="0"/>
              <a:t>Julia Unwin CBE, Chair, Civil Society Futures </a:t>
            </a:r>
            <a:endParaRPr lang="en-GB" sz="3000" i="1" dirty="0"/>
          </a:p>
          <a:p>
            <a:pPr marL="0" indent="0">
              <a:buNone/>
            </a:pPr>
            <a:endParaRPr lang="en-GB" i="1" dirty="0"/>
          </a:p>
          <a:p>
            <a:pPr marL="0" indent="0">
              <a:buNone/>
            </a:pPr>
            <a:r>
              <a:rPr lang="en-GB" b="1" dirty="0">
                <a:solidFill>
                  <a:schemeClr val="accent1"/>
                </a:solidFill>
              </a:rPr>
              <a:t>  </a:t>
            </a:r>
          </a:p>
        </p:txBody>
      </p:sp>
    </p:spTree>
    <p:extLst>
      <p:ext uri="{BB962C8B-B14F-4D97-AF65-F5344CB8AC3E}">
        <p14:creationId xmlns:p14="http://schemas.microsoft.com/office/powerpoint/2010/main" val="3677548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B9269-0575-EA18-B9E5-6CA218990BF2}"/>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0156A27C-12B3-DD42-68D9-4C3A085D48FA}"/>
              </a:ext>
            </a:extLst>
          </p:cNvPr>
          <p:cNvSpPr>
            <a:spLocks noGrp="1"/>
          </p:cNvSpPr>
          <p:nvPr>
            <p:ph idx="1"/>
          </p:nvPr>
        </p:nvSpPr>
        <p:spPr/>
        <p:txBody>
          <a:bodyPr/>
          <a:lstStyle/>
          <a:p>
            <a:pPr marL="0" indent="0">
              <a:buNone/>
            </a:pPr>
            <a:r>
              <a:rPr lang="en-GB" b="1" dirty="0">
                <a:solidFill>
                  <a:schemeClr val="accent1"/>
                </a:solidFill>
              </a:rPr>
              <a:t>3. It’s </a:t>
            </a:r>
            <a:r>
              <a:rPr lang="en-GB" sz="3200" b="1" dirty="0">
                <a:solidFill>
                  <a:schemeClr val="accent1"/>
                </a:solidFill>
              </a:rPr>
              <a:t>essential</a:t>
            </a:r>
            <a:r>
              <a:rPr lang="en-GB" b="1" dirty="0">
                <a:solidFill>
                  <a:schemeClr val="accent1"/>
                </a:solidFill>
              </a:rPr>
              <a:t> to keep up with behavioural &amp; technological change </a:t>
            </a:r>
          </a:p>
        </p:txBody>
      </p:sp>
      <p:pic>
        <p:nvPicPr>
          <p:cNvPr id="4" name="Content Placeholder 4">
            <a:extLst>
              <a:ext uri="{FF2B5EF4-FFF2-40B4-BE49-F238E27FC236}">
                <a16:creationId xmlns:a16="http://schemas.microsoft.com/office/drawing/2014/main" id="{3796628B-2C96-8095-D0B3-4627475FA396}"/>
              </a:ext>
            </a:extLst>
          </p:cNvPr>
          <p:cNvPicPr>
            <a:picLocks noChangeAspect="1"/>
          </p:cNvPicPr>
          <p:nvPr/>
        </p:nvPicPr>
        <p:blipFill>
          <a:blip r:embed="rId3"/>
          <a:stretch>
            <a:fillRect/>
          </a:stretch>
        </p:blipFill>
        <p:spPr>
          <a:xfrm>
            <a:off x="2821258" y="2323782"/>
            <a:ext cx="5834500" cy="4351338"/>
          </a:xfrm>
          <a:prstGeom prst="rect">
            <a:avLst/>
          </a:prstGeom>
        </p:spPr>
      </p:pic>
    </p:spTree>
    <p:extLst>
      <p:ext uri="{BB962C8B-B14F-4D97-AF65-F5344CB8AC3E}">
        <p14:creationId xmlns:p14="http://schemas.microsoft.com/office/powerpoint/2010/main" val="1425751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6CC47-76D7-140B-A5E9-A3ADE7217033}"/>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a16="http://schemas.microsoft.com/office/drawing/2014/main" id="{6AAF8755-1BFF-4FA2-DFAF-18F753B00D17}"/>
              </a:ext>
            </a:extLst>
          </p:cNvPr>
          <p:cNvPicPr>
            <a:picLocks noGrp="1" noChangeAspect="1"/>
          </p:cNvPicPr>
          <p:nvPr>
            <p:ph idx="1"/>
          </p:nvPr>
        </p:nvPicPr>
        <p:blipFill>
          <a:blip r:embed="rId3"/>
          <a:stretch>
            <a:fillRect/>
          </a:stretch>
        </p:blipFill>
        <p:spPr>
          <a:xfrm>
            <a:off x="1788160" y="121920"/>
            <a:ext cx="6614160" cy="6614160"/>
          </a:xfrm>
        </p:spPr>
      </p:pic>
    </p:spTree>
    <p:extLst>
      <p:ext uri="{BB962C8B-B14F-4D97-AF65-F5344CB8AC3E}">
        <p14:creationId xmlns:p14="http://schemas.microsoft.com/office/powerpoint/2010/main" val="36126990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C3D01355554240AC2F9C9617ABDA0E" ma:contentTypeVersion="18" ma:contentTypeDescription="Create a new document." ma:contentTypeScope="" ma:versionID="bab51a4646c85d1d25842c5967c10835">
  <xsd:schema xmlns:xsd="http://www.w3.org/2001/XMLSchema" xmlns:xs="http://www.w3.org/2001/XMLSchema" xmlns:p="http://schemas.microsoft.com/office/2006/metadata/properties" xmlns:ns2="c140c850-7133-49c4-832c-97d6efa73160" xmlns:ns3="0d74301b-716d-41fd-aa29-cb0a80c8ee54" xmlns:ns4="88f068e5-537f-4204-abf2-3ea4ac6fd25b" targetNamespace="http://schemas.microsoft.com/office/2006/metadata/properties" ma:root="true" ma:fieldsID="a4278ff786e989eb6231e7525454077a" ns2:_="" ns3:_="" ns4:_="">
    <xsd:import namespace="c140c850-7133-49c4-832c-97d6efa73160"/>
    <xsd:import namespace="0d74301b-716d-41fd-aa29-cb0a80c8ee54"/>
    <xsd:import namespace="88f068e5-537f-4204-abf2-3ea4ac6fd25b"/>
    <xsd:element name="properties">
      <xsd:complexType>
        <xsd:sequence>
          <xsd:element name="documentManagement">
            <xsd:complexType>
              <xsd:all>
                <xsd:element ref="ns2:SharedWithUsers" minOccurs="0"/>
                <xsd:element ref="ns2: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lcf76f155ced4ddcb4097134ff3c332f" minOccurs="0"/>
                <xsd:element ref="ns3:TaxCatchAll"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40c850-7133-49c4-832c-97d6efa7316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74301b-716d-41fd-aa29-cb0a80c8ee54" elementFormDefault="qualified">
    <xsd:import namespace="http://schemas.microsoft.com/office/2006/documentManagement/types"/>
    <xsd:import namespace="http://schemas.microsoft.com/office/infopath/2007/PartnerControls"/>
    <xsd:element name="SharedWithDetails" ma:index="1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2828ef7-4235-409f-906e-b13aa9e690ed}" ma:internalName="TaxCatchAll" ma:showField="CatchAllData" ma:web="0d74301b-716d-41fd-aa29-cb0a80c8ee5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8f068e5-537f-4204-abf2-3ea4ac6fd25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9de56e7-8e65-49c4-bb30-88a54f5c930f"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E3B4D2-B94E-4B33-8B4A-D3ED3525A741}"/>
</file>

<file path=customXml/itemProps2.xml><?xml version="1.0" encoding="utf-8"?>
<ds:datastoreItem xmlns:ds="http://schemas.openxmlformats.org/officeDocument/2006/customXml" ds:itemID="{730CFA26-C34E-49F7-A90F-F485B3EF71D2}"/>
</file>

<file path=docProps/app.xml><?xml version="1.0" encoding="utf-8"?>
<Properties xmlns="http://schemas.openxmlformats.org/officeDocument/2006/extended-properties" xmlns:vt="http://schemas.openxmlformats.org/officeDocument/2006/docPropsVTypes">
  <TotalTime>20769</TotalTime>
  <Words>1490</Words>
  <Application>Microsoft Office PowerPoint</Application>
  <PresentationFormat>Widescreen</PresentationFormat>
  <Paragraphs>185</Paragraphs>
  <Slides>22</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vt:lpstr>
      <vt:lpstr>Calibri</vt:lpstr>
      <vt:lpstr>Calibri Light</vt:lpstr>
      <vt:lpstr>Office Theme</vt:lpstr>
      <vt:lpstr>PowerPoint Presentation</vt:lpstr>
      <vt:lpstr>About me</vt:lpstr>
      <vt:lpstr>Agenda</vt:lpstr>
      <vt:lpstr>What is creativity?</vt:lpstr>
      <vt:lpstr>PowerPoint Presentation</vt:lpstr>
      <vt:lpstr>Why you should consider  innovative fundraising approaches now?</vt:lpstr>
      <vt:lpstr>PowerPoint Presentation</vt:lpstr>
      <vt:lpstr>PowerPoint Presentation</vt:lpstr>
      <vt:lpstr>PowerPoint Presentation</vt:lpstr>
      <vt:lpstr>Small charities  Opportunities &amp; barriers to creativity</vt:lpstr>
      <vt:lpstr>PowerPoint Presentation</vt:lpstr>
      <vt:lpstr>PowerPoint Presentation</vt:lpstr>
      <vt:lpstr>What is income diversification?</vt:lpstr>
      <vt:lpstr>PowerPoint Presentation</vt:lpstr>
      <vt:lpstr>Using creative approaches to diversify</vt:lpstr>
      <vt:lpstr>Using creative approaches to diversify</vt:lpstr>
      <vt:lpstr>Don’t forget: Fundraising Essentials </vt:lpstr>
      <vt:lpstr>Case Study: ADD International </vt:lpstr>
      <vt:lpstr>Case Study: Ride for Freedom</vt:lpstr>
      <vt:lpstr>Summary</vt:lpstr>
      <vt:lpstr>Resources </vt:lpstr>
      <vt:lpstr>Thank you –  and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Salisbury</dc:creator>
  <cp:lastModifiedBy>Laura</cp:lastModifiedBy>
  <cp:revision>866</cp:revision>
  <cp:lastPrinted>2019-05-21T19:10:44Z</cp:lastPrinted>
  <dcterms:created xsi:type="dcterms:W3CDTF">2018-03-27T19:22:21Z</dcterms:created>
  <dcterms:modified xsi:type="dcterms:W3CDTF">2023-04-24T10:49:43Z</dcterms:modified>
</cp:coreProperties>
</file>